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300" r:id="rId5"/>
    <p:sldId id="374" r:id="rId6"/>
    <p:sldId id="375" r:id="rId7"/>
    <p:sldId id="368" r:id="rId8"/>
    <p:sldId id="369" r:id="rId9"/>
    <p:sldId id="271" r:id="rId10"/>
    <p:sldId id="318" r:id="rId11"/>
    <p:sldId id="270" r:id="rId12"/>
    <p:sldId id="390" r:id="rId13"/>
    <p:sldId id="391" r:id="rId14"/>
    <p:sldId id="392" r:id="rId15"/>
    <p:sldId id="393" r:id="rId16"/>
    <p:sldId id="394" r:id="rId17"/>
    <p:sldId id="401" r:id="rId18"/>
    <p:sldId id="395" r:id="rId19"/>
    <p:sldId id="376" r:id="rId20"/>
    <p:sldId id="377" r:id="rId21"/>
    <p:sldId id="295" r:id="rId22"/>
    <p:sldId id="381" r:id="rId23"/>
    <p:sldId id="382" r:id="rId24"/>
    <p:sldId id="383" r:id="rId25"/>
    <p:sldId id="385" r:id="rId26"/>
    <p:sldId id="386" r:id="rId27"/>
    <p:sldId id="387" r:id="rId28"/>
    <p:sldId id="396" r:id="rId29"/>
    <p:sldId id="389" r:id="rId30"/>
    <p:sldId id="397" r:id="rId31"/>
    <p:sldId id="311" r:id="rId32"/>
    <p:sldId id="308" r:id="rId33"/>
    <p:sldId id="309" r:id="rId34"/>
    <p:sldId id="310" r:id="rId35"/>
    <p:sldId id="303" r:id="rId36"/>
    <p:sldId id="297" r:id="rId37"/>
    <p:sldId id="290" r:id="rId38"/>
    <p:sldId id="302" r:id="rId39"/>
    <p:sldId id="317" r:id="rId40"/>
    <p:sldId id="292" r:id="rId41"/>
    <p:sldId id="299" r:id="rId42"/>
    <p:sldId id="398" r:id="rId43"/>
    <p:sldId id="399" r:id="rId44"/>
    <p:sldId id="330" r:id="rId45"/>
    <p:sldId id="332" r:id="rId46"/>
    <p:sldId id="335" r:id="rId47"/>
    <p:sldId id="334" r:id="rId48"/>
    <p:sldId id="339" r:id="rId49"/>
    <p:sldId id="337" r:id="rId50"/>
    <p:sldId id="340" r:id="rId51"/>
    <p:sldId id="342" r:id="rId52"/>
    <p:sldId id="343" r:id="rId53"/>
    <p:sldId id="347" r:id="rId54"/>
    <p:sldId id="400" r:id="rId55"/>
    <p:sldId id="319" r:id="rId56"/>
    <p:sldId id="293" r:id="rId57"/>
    <p:sldId id="320" r:id="rId58"/>
    <p:sldId id="366" r:id="rId59"/>
    <p:sldId id="32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1800"/>
    <a:srgbClr val="FD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>
      <p:cViewPr varScale="1">
        <p:scale>
          <a:sx n="82" d="100"/>
          <a:sy n="82" d="100"/>
        </p:scale>
        <p:origin x="490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2134A-3F36-4403-A889-4522738395E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7D31C7-5E49-42DB-A13A-98F0447DEF18}">
      <dgm:prSet phldrT="[Text]" custT="1"/>
      <dgm:spPr>
        <a:ln>
          <a:solidFill>
            <a:srgbClr val="641800"/>
          </a:solidFill>
        </a:ln>
      </dgm:spPr>
      <dgm:t>
        <a:bodyPr/>
        <a:lstStyle/>
        <a:p>
          <a:r>
            <a:rPr lang="en-US" sz="2000" dirty="0">
              <a:latin typeface="Adobe Devanagari"/>
            </a:rPr>
            <a:t>Develop a Robust Detection Model</a:t>
          </a:r>
        </a:p>
      </dgm:t>
    </dgm:pt>
    <dgm:pt modelId="{FAE63528-D4E4-47C8-B9D4-87FE5F8CB604}" type="parTrans" cxnId="{61DC0E3D-655C-4D84-9BDA-27A04B95F58E}">
      <dgm:prSet/>
      <dgm:spPr/>
      <dgm:t>
        <a:bodyPr/>
        <a:lstStyle/>
        <a:p>
          <a:endParaRPr lang="en-US"/>
        </a:p>
      </dgm:t>
    </dgm:pt>
    <dgm:pt modelId="{6D780328-AA86-47EF-82BE-A79936479227}" type="sibTrans" cxnId="{61DC0E3D-655C-4D84-9BDA-27A04B95F58E}">
      <dgm:prSet/>
      <dgm:spPr/>
      <dgm:t>
        <a:bodyPr/>
        <a:lstStyle/>
        <a:p>
          <a:endParaRPr lang="en-US"/>
        </a:p>
      </dgm:t>
    </dgm:pt>
    <dgm:pt modelId="{ED381964-EAA4-4ACD-8733-B3CA658FAFDE}">
      <dgm:prSet phldrT="[Text]" custT="1"/>
      <dgm:spPr>
        <a:ln>
          <a:solidFill>
            <a:srgbClr val="641800"/>
          </a:solidFill>
        </a:ln>
      </dgm:spPr>
      <dgm:t>
        <a:bodyPr/>
        <a:lstStyle/>
        <a:p>
          <a:r>
            <a:rPr lang="en-US" sz="2000" dirty="0">
              <a:latin typeface="Adobe Devanagari"/>
            </a:rPr>
            <a:t>Standardize Severity Assessment</a:t>
          </a:r>
        </a:p>
      </dgm:t>
    </dgm:pt>
    <dgm:pt modelId="{119F6305-0077-4304-A92B-BC2D0808A35D}" type="parTrans" cxnId="{F2210CB5-553A-4D4A-A391-63EFE75D5E8F}">
      <dgm:prSet/>
      <dgm:spPr/>
      <dgm:t>
        <a:bodyPr/>
        <a:lstStyle/>
        <a:p>
          <a:endParaRPr lang="en-US"/>
        </a:p>
      </dgm:t>
    </dgm:pt>
    <dgm:pt modelId="{10ACC311-93F8-453C-9423-1E6F409C04BC}" type="sibTrans" cxnId="{F2210CB5-553A-4D4A-A391-63EFE75D5E8F}">
      <dgm:prSet/>
      <dgm:spPr/>
      <dgm:t>
        <a:bodyPr/>
        <a:lstStyle/>
        <a:p>
          <a:endParaRPr lang="en-US"/>
        </a:p>
      </dgm:t>
    </dgm:pt>
    <dgm:pt modelId="{45B9537C-F2F0-42CF-B188-8FA69021E67D}">
      <dgm:prSet phldrT="[Text]" custT="1"/>
      <dgm:spPr>
        <a:ln>
          <a:solidFill>
            <a:srgbClr val="641800"/>
          </a:solidFill>
        </a:ln>
      </dgm:spPr>
      <dgm:t>
        <a:bodyPr/>
        <a:lstStyle/>
        <a:p>
          <a:r>
            <a:rPr lang="en-US" sz="2000" dirty="0">
              <a:latin typeface="Adobe Devanagari"/>
            </a:rPr>
            <a:t>Incorporate Advanced Techniques</a:t>
          </a:r>
        </a:p>
      </dgm:t>
    </dgm:pt>
    <dgm:pt modelId="{4A766445-ECCA-448B-A896-BE8FFBE932AD}" type="parTrans" cxnId="{13C9B4A1-4116-436C-AFEF-3E8E8B73E15C}">
      <dgm:prSet/>
      <dgm:spPr/>
      <dgm:t>
        <a:bodyPr/>
        <a:lstStyle/>
        <a:p>
          <a:endParaRPr lang="en-US"/>
        </a:p>
      </dgm:t>
    </dgm:pt>
    <dgm:pt modelId="{E64503BC-4233-4F68-AF32-36A0E857B58A}" type="sibTrans" cxnId="{13C9B4A1-4116-436C-AFEF-3E8E8B73E15C}">
      <dgm:prSet/>
      <dgm:spPr/>
      <dgm:t>
        <a:bodyPr/>
        <a:lstStyle/>
        <a:p>
          <a:endParaRPr lang="en-US"/>
        </a:p>
      </dgm:t>
    </dgm:pt>
    <dgm:pt modelId="{43FCD773-9E43-45F4-B018-B2FA2CB66469}">
      <dgm:prSet phldrT="[Text]" custT="1"/>
      <dgm:spPr>
        <a:ln>
          <a:solidFill>
            <a:srgbClr val="641800"/>
          </a:solidFill>
        </a:ln>
      </dgm:spPr>
      <dgm:t>
        <a:bodyPr/>
        <a:lstStyle/>
        <a:p>
          <a:r>
            <a:rPr lang="en-US" sz="2000" dirty="0">
              <a:latin typeface="Adobe Devanagari"/>
            </a:rPr>
            <a:t>Track Acne Lesion healing Progress</a:t>
          </a:r>
        </a:p>
      </dgm:t>
    </dgm:pt>
    <dgm:pt modelId="{98D0D6D5-DB12-4B7A-9B01-17ABBB0E47F4}" type="parTrans" cxnId="{438300AD-40CD-4849-8F70-5EEC4B3836BD}">
      <dgm:prSet/>
      <dgm:spPr/>
      <dgm:t>
        <a:bodyPr/>
        <a:lstStyle/>
        <a:p>
          <a:endParaRPr lang="en-US"/>
        </a:p>
      </dgm:t>
    </dgm:pt>
    <dgm:pt modelId="{C50866A8-1FF8-4270-96DE-C96C6BBE9B3F}" type="sibTrans" cxnId="{438300AD-40CD-4849-8F70-5EEC4B3836BD}">
      <dgm:prSet/>
      <dgm:spPr/>
      <dgm:t>
        <a:bodyPr/>
        <a:lstStyle/>
        <a:p>
          <a:endParaRPr lang="en-US"/>
        </a:p>
      </dgm:t>
    </dgm:pt>
    <dgm:pt modelId="{933B23C2-29C1-4931-A0AA-E87BCEDD8C8F}">
      <dgm:prSet custT="1"/>
      <dgm:spPr>
        <a:ln>
          <a:solidFill>
            <a:srgbClr val="641800"/>
          </a:solidFill>
        </a:ln>
      </dgm:spPr>
      <dgm:t>
        <a:bodyPr/>
        <a:lstStyle/>
        <a:p>
          <a:r>
            <a:rPr lang="en-US" sz="2000" dirty="0">
              <a:latin typeface="Adobe Devanagari"/>
            </a:rPr>
            <a:t>Ensure Practical Applicability</a:t>
          </a:r>
          <a:endParaRPr lang="en-US" sz="2000" dirty="0"/>
        </a:p>
      </dgm:t>
    </dgm:pt>
    <dgm:pt modelId="{9BDA62BD-A1DF-4A1B-A59D-3B4F78F1C574}" type="parTrans" cxnId="{6DCB55CF-7578-40D7-B179-7C317665D0B9}">
      <dgm:prSet/>
      <dgm:spPr/>
      <dgm:t>
        <a:bodyPr/>
        <a:lstStyle/>
        <a:p>
          <a:endParaRPr lang="en-US"/>
        </a:p>
      </dgm:t>
    </dgm:pt>
    <dgm:pt modelId="{B460FCD8-2E86-41E0-9290-61CFD48CA7DC}" type="sibTrans" cxnId="{6DCB55CF-7578-40D7-B179-7C317665D0B9}">
      <dgm:prSet/>
      <dgm:spPr/>
      <dgm:t>
        <a:bodyPr/>
        <a:lstStyle/>
        <a:p>
          <a:endParaRPr lang="en-US"/>
        </a:p>
      </dgm:t>
    </dgm:pt>
    <dgm:pt modelId="{E0CC8661-12CF-42A1-861F-0CCE8D6F7F18}" type="pres">
      <dgm:prSet presAssocID="{41B2134A-3F36-4403-A889-4522738395E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BD583A5-7F6F-4E67-9FC3-4B1E79DA2DAB}" type="pres">
      <dgm:prSet presAssocID="{933B23C2-29C1-4931-A0AA-E87BCEDD8C8F}" presName="Accent5" presStyleCnt="0"/>
      <dgm:spPr/>
    </dgm:pt>
    <dgm:pt modelId="{C4903367-D1F0-406F-A6A6-923A42668C14}" type="pres">
      <dgm:prSet presAssocID="{933B23C2-29C1-4931-A0AA-E87BCEDD8C8F}" presName="Accent" presStyleLbl="node1" presStyleIdx="0" presStyleCnt="5"/>
      <dgm:spPr>
        <a:solidFill>
          <a:srgbClr val="641800"/>
        </a:solidFill>
        <a:ln>
          <a:solidFill>
            <a:srgbClr val="641800"/>
          </a:solidFill>
        </a:ln>
      </dgm:spPr>
    </dgm:pt>
    <dgm:pt modelId="{9B68AE8C-AD07-47A5-9EA6-2DD9B9E1FCEA}" type="pres">
      <dgm:prSet presAssocID="{933B23C2-29C1-4931-A0AA-E87BCEDD8C8F}" presName="ParentBackground5" presStyleCnt="0"/>
      <dgm:spPr/>
    </dgm:pt>
    <dgm:pt modelId="{B7A22E0F-8B6C-4C82-8BF5-AC78D27840FE}" type="pres">
      <dgm:prSet presAssocID="{933B23C2-29C1-4931-A0AA-E87BCEDD8C8F}" presName="ParentBackground" presStyleLbl="fgAcc1" presStyleIdx="0" presStyleCnt="5"/>
      <dgm:spPr/>
    </dgm:pt>
    <dgm:pt modelId="{D05C612F-6C6D-47DC-95D6-D0D50E4E1117}" type="pres">
      <dgm:prSet presAssocID="{933B23C2-29C1-4931-A0AA-E87BCEDD8C8F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6DF708A-F3EA-4BE9-AC8F-A302C656034B}" type="pres">
      <dgm:prSet presAssocID="{43FCD773-9E43-45F4-B018-B2FA2CB66469}" presName="Accent4" presStyleCnt="0"/>
      <dgm:spPr/>
    </dgm:pt>
    <dgm:pt modelId="{AF3E4579-7C49-4646-8BC2-BD1485AE39AD}" type="pres">
      <dgm:prSet presAssocID="{43FCD773-9E43-45F4-B018-B2FA2CB66469}" presName="Accent" presStyleLbl="node1" presStyleIdx="1" presStyleCnt="5"/>
      <dgm:spPr>
        <a:solidFill>
          <a:srgbClr val="641800"/>
        </a:solidFill>
        <a:ln>
          <a:solidFill>
            <a:srgbClr val="641800"/>
          </a:solidFill>
        </a:ln>
      </dgm:spPr>
    </dgm:pt>
    <dgm:pt modelId="{51740663-96F8-412A-A9B2-EDE8F5A716DE}" type="pres">
      <dgm:prSet presAssocID="{43FCD773-9E43-45F4-B018-B2FA2CB66469}" presName="ParentBackground4" presStyleCnt="0"/>
      <dgm:spPr/>
    </dgm:pt>
    <dgm:pt modelId="{4D570498-E193-46AF-A49D-A57473449643}" type="pres">
      <dgm:prSet presAssocID="{43FCD773-9E43-45F4-B018-B2FA2CB66469}" presName="ParentBackground" presStyleLbl="fgAcc1" presStyleIdx="1" presStyleCnt="5"/>
      <dgm:spPr/>
    </dgm:pt>
    <dgm:pt modelId="{E36D9D4F-69CB-41A3-A484-7CF99A2D1A6B}" type="pres">
      <dgm:prSet presAssocID="{43FCD773-9E43-45F4-B018-B2FA2CB6646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7DE8332-C4D7-4507-BEC0-3FED440A34DA}" type="pres">
      <dgm:prSet presAssocID="{45B9537C-F2F0-42CF-B188-8FA69021E67D}" presName="Accent3" presStyleCnt="0"/>
      <dgm:spPr/>
    </dgm:pt>
    <dgm:pt modelId="{567CA683-85D4-4DAC-9CD7-ECD87543864F}" type="pres">
      <dgm:prSet presAssocID="{45B9537C-F2F0-42CF-B188-8FA69021E67D}" presName="Accent" presStyleLbl="node1" presStyleIdx="2" presStyleCnt="5"/>
      <dgm:spPr>
        <a:solidFill>
          <a:srgbClr val="641800"/>
        </a:solidFill>
        <a:ln>
          <a:solidFill>
            <a:srgbClr val="641800"/>
          </a:solidFill>
        </a:ln>
      </dgm:spPr>
    </dgm:pt>
    <dgm:pt modelId="{756E973E-9D77-46E6-88C7-DC4B2E7E3934}" type="pres">
      <dgm:prSet presAssocID="{45B9537C-F2F0-42CF-B188-8FA69021E67D}" presName="ParentBackground3" presStyleCnt="0"/>
      <dgm:spPr/>
    </dgm:pt>
    <dgm:pt modelId="{581D3462-E7AA-45B1-AFEA-3BD1465751C2}" type="pres">
      <dgm:prSet presAssocID="{45B9537C-F2F0-42CF-B188-8FA69021E67D}" presName="ParentBackground" presStyleLbl="fgAcc1" presStyleIdx="2" presStyleCnt="5"/>
      <dgm:spPr/>
    </dgm:pt>
    <dgm:pt modelId="{6696A566-DEC3-462A-8FB1-1FF3FB76C91D}" type="pres">
      <dgm:prSet presAssocID="{45B9537C-F2F0-42CF-B188-8FA69021E67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FFCB799-45AD-4F17-8F6B-320D413BA52E}" type="pres">
      <dgm:prSet presAssocID="{ED381964-EAA4-4ACD-8733-B3CA658FAFDE}" presName="Accent2" presStyleCnt="0"/>
      <dgm:spPr/>
    </dgm:pt>
    <dgm:pt modelId="{C6EBCA5A-E99E-49DC-B309-2798AA015BBD}" type="pres">
      <dgm:prSet presAssocID="{ED381964-EAA4-4ACD-8733-B3CA658FAFDE}" presName="Accent" presStyleLbl="node1" presStyleIdx="3" presStyleCnt="5"/>
      <dgm:spPr>
        <a:solidFill>
          <a:srgbClr val="641800"/>
        </a:solidFill>
        <a:ln>
          <a:solidFill>
            <a:srgbClr val="641800"/>
          </a:solidFill>
        </a:ln>
      </dgm:spPr>
    </dgm:pt>
    <dgm:pt modelId="{BA586E7A-F647-467F-988D-4CBDB4AE472D}" type="pres">
      <dgm:prSet presAssocID="{ED381964-EAA4-4ACD-8733-B3CA658FAFDE}" presName="ParentBackground2" presStyleCnt="0"/>
      <dgm:spPr/>
    </dgm:pt>
    <dgm:pt modelId="{D2822575-DD41-4D5D-AF2B-C46253812331}" type="pres">
      <dgm:prSet presAssocID="{ED381964-EAA4-4ACD-8733-B3CA658FAFDE}" presName="ParentBackground" presStyleLbl="fgAcc1" presStyleIdx="3" presStyleCnt="5"/>
      <dgm:spPr/>
    </dgm:pt>
    <dgm:pt modelId="{3CBC1017-423B-4C6B-B9D1-A415B401BF5F}" type="pres">
      <dgm:prSet presAssocID="{ED381964-EAA4-4ACD-8733-B3CA658FAFD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0627776-ECDC-490D-A3EE-BF72B4CE974B}" type="pres">
      <dgm:prSet presAssocID="{5E7D31C7-5E49-42DB-A13A-98F0447DEF18}" presName="Accent1" presStyleCnt="0"/>
      <dgm:spPr/>
    </dgm:pt>
    <dgm:pt modelId="{65DE9ABF-1DBA-4C09-B69F-51D0131E6382}" type="pres">
      <dgm:prSet presAssocID="{5E7D31C7-5E49-42DB-A13A-98F0447DEF18}" presName="Accent" presStyleLbl="node1" presStyleIdx="4" presStyleCnt="5"/>
      <dgm:spPr>
        <a:solidFill>
          <a:srgbClr val="641800"/>
        </a:solidFill>
        <a:ln>
          <a:solidFill>
            <a:srgbClr val="641800"/>
          </a:solidFill>
        </a:ln>
      </dgm:spPr>
    </dgm:pt>
    <dgm:pt modelId="{A2165AD7-59BA-4045-891D-36F3F5C8F170}" type="pres">
      <dgm:prSet presAssocID="{5E7D31C7-5E49-42DB-A13A-98F0447DEF18}" presName="ParentBackground1" presStyleCnt="0"/>
      <dgm:spPr/>
    </dgm:pt>
    <dgm:pt modelId="{DFFFDCE9-CF8D-4FE6-8E01-EF92EE1731A5}" type="pres">
      <dgm:prSet presAssocID="{5E7D31C7-5E49-42DB-A13A-98F0447DEF18}" presName="ParentBackground" presStyleLbl="fgAcc1" presStyleIdx="4" presStyleCnt="5"/>
      <dgm:spPr/>
    </dgm:pt>
    <dgm:pt modelId="{836FA7E5-2625-4A93-A67C-BC3564AF9F91}" type="pres">
      <dgm:prSet presAssocID="{5E7D31C7-5E49-42DB-A13A-98F0447DEF1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6525B18-F43E-47BC-A55B-F765507166D6}" type="presOf" srcId="{ED381964-EAA4-4ACD-8733-B3CA658FAFDE}" destId="{3CBC1017-423B-4C6B-B9D1-A415B401BF5F}" srcOrd="1" destOrd="0" presId="urn:microsoft.com/office/officeart/2011/layout/CircleProcess"/>
    <dgm:cxn modelId="{3D7DA32E-5BBC-4EE5-9854-2719EA790204}" type="presOf" srcId="{43FCD773-9E43-45F4-B018-B2FA2CB66469}" destId="{E36D9D4F-69CB-41A3-A484-7CF99A2D1A6B}" srcOrd="1" destOrd="0" presId="urn:microsoft.com/office/officeart/2011/layout/CircleProcess"/>
    <dgm:cxn modelId="{61DC0E3D-655C-4D84-9BDA-27A04B95F58E}" srcId="{41B2134A-3F36-4403-A889-4522738395E4}" destId="{5E7D31C7-5E49-42DB-A13A-98F0447DEF18}" srcOrd="0" destOrd="0" parTransId="{FAE63528-D4E4-47C8-B9D4-87FE5F8CB604}" sibTransId="{6D780328-AA86-47EF-82BE-A79936479227}"/>
    <dgm:cxn modelId="{A2202861-2081-4637-93E9-573A66AEFA9C}" type="presOf" srcId="{45B9537C-F2F0-42CF-B188-8FA69021E67D}" destId="{581D3462-E7AA-45B1-AFEA-3BD1465751C2}" srcOrd="0" destOrd="0" presId="urn:microsoft.com/office/officeart/2011/layout/CircleProcess"/>
    <dgm:cxn modelId="{A4AA117E-7E6E-46C1-9630-3152620B2825}" type="presOf" srcId="{5E7D31C7-5E49-42DB-A13A-98F0447DEF18}" destId="{DFFFDCE9-CF8D-4FE6-8E01-EF92EE1731A5}" srcOrd="0" destOrd="0" presId="urn:microsoft.com/office/officeart/2011/layout/CircleProcess"/>
    <dgm:cxn modelId="{EDB40E90-E7F9-4FD4-868C-70EBFA780381}" type="presOf" srcId="{41B2134A-3F36-4403-A889-4522738395E4}" destId="{E0CC8661-12CF-42A1-861F-0CCE8D6F7F18}" srcOrd="0" destOrd="0" presId="urn:microsoft.com/office/officeart/2011/layout/CircleProcess"/>
    <dgm:cxn modelId="{13C9B4A1-4116-436C-AFEF-3E8E8B73E15C}" srcId="{41B2134A-3F36-4403-A889-4522738395E4}" destId="{45B9537C-F2F0-42CF-B188-8FA69021E67D}" srcOrd="2" destOrd="0" parTransId="{4A766445-ECCA-448B-A896-BE8FFBE932AD}" sibTransId="{E64503BC-4233-4F68-AF32-36A0E857B58A}"/>
    <dgm:cxn modelId="{972FA8A3-133E-4A9F-974A-F6838A89FDEC}" type="presOf" srcId="{5E7D31C7-5E49-42DB-A13A-98F0447DEF18}" destId="{836FA7E5-2625-4A93-A67C-BC3564AF9F91}" srcOrd="1" destOrd="0" presId="urn:microsoft.com/office/officeart/2011/layout/CircleProcess"/>
    <dgm:cxn modelId="{3108BFA7-78E1-409A-8D54-75BFDBE3883C}" type="presOf" srcId="{45B9537C-F2F0-42CF-B188-8FA69021E67D}" destId="{6696A566-DEC3-462A-8FB1-1FF3FB76C91D}" srcOrd="1" destOrd="0" presId="urn:microsoft.com/office/officeart/2011/layout/CircleProcess"/>
    <dgm:cxn modelId="{438300AD-40CD-4849-8F70-5EEC4B3836BD}" srcId="{41B2134A-3F36-4403-A889-4522738395E4}" destId="{43FCD773-9E43-45F4-B018-B2FA2CB66469}" srcOrd="3" destOrd="0" parTransId="{98D0D6D5-DB12-4B7A-9B01-17ABBB0E47F4}" sibTransId="{C50866A8-1FF8-4270-96DE-C96C6BBE9B3F}"/>
    <dgm:cxn modelId="{F2210CB5-553A-4D4A-A391-63EFE75D5E8F}" srcId="{41B2134A-3F36-4403-A889-4522738395E4}" destId="{ED381964-EAA4-4ACD-8733-B3CA658FAFDE}" srcOrd="1" destOrd="0" parTransId="{119F6305-0077-4304-A92B-BC2D0808A35D}" sibTransId="{10ACC311-93F8-453C-9423-1E6F409C04BC}"/>
    <dgm:cxn modelId="{CC7A4CC9-BEA3-4603-A97B-6A4E544F4259}" type="presOf" srcId="{933B23C2-29C1-4931-A0AA-E87BCEDD8C8F}" destId="{D05C612F-6C6D-47DC-95D6-D0D50E4E1117}" srcOrd="1" destOrd="0" presId="urn:microsoft.com/office/officeart/2011/layout/CircleProcess"/>
    <dgm:cxn modelId="{6DCB55CF-7578-40D7-B179-7C317665D0B9}" srcId="{41B2134A-3F36-4403-A889-4522738395E4}" destId="{933B23C2-29C1-4931-A0AA-E87BCEDD8C8F}" srcOrd="4" destOrd="0" parTransId="{9BDA62BD-A1DF-4A1B-A59D-3B4F78F1C574}" sibTransId="{B460FCD8-2E86-41E0-9290-61CFD48CA7DC}"/>
    <dgm:cxn modelId="{B075F9E0-E9AC-4AC3-BA23-23013A3CFF1D}" type="presOf" srcId="{43FCD773-9E43-45F4-B018-B2FA2CB66469}" destId="{4D570498-E193-46AF-A49D-A57473449643}" srcOrd="0" destOrd="0" presId="urn:microsoft.com/office/officeart/2011/layout/CircleProcess"/>
    <dgm:cxn modelId="{94A3DCFB-83B9-4AA4-AEC0-EECCF805D508}" type="presOf" srcId="{ED381964-EAA4-4ACD-8733-B3CA658FAFDE}" destId="{D2822575-DD41-4D5D-AF2B-C46253812331}" srcOrd="0" destOrd="0" presId="urn:microsoft.com/office/officeart/2011/layout/CircleProcess"/>
    <dgm:cxn modelId="{E0857CFF-5FD0-41ED-9AAF-4C5345440BFA}" type="presOf" srcId="{933B23C2-29C1-4931-A0AA-E87BCEDD8C8F}" destId="{B7A22E0F-8B6C-4C82-8BF5-AC78D27840FE}" srcOrd="0" destOrd="0" presId="urn:microsoft.com/office/officeart/2011/layout/CircleProcess"/>
    <dgm:cxn modelId="{D3A4A9D6-06A9-4D1D-982F-FBC74D67AEBB}" type="presParOf" srcId="{E0CC8661-12CF-42A1-861F-0CCE8D6F7F18}" destId="{0BD583A5-7F6F-4E67-9FC3-4B1E79DA2DAB}" srcOrd="0" destOrd="0" presId="urn:microsoft.com/office/officeart/2011/layout/CircleProcess"/>
    <dgm:cxn modelId="{FE984C11-E4C8-4052-BBBE-CF0B0857E675}" type="presParOf" srcId="{0BD583A5-7F6F-4E67-9FC3-4B1E79DA2DAB}" destId="{C4903367-D1F0-406F-A6A6-923A42668C14}" srcOrd="0" destOrd="0" presId="urn:microsoft.com/office/officeart/2011/layout/CircleProcess"/>
    <dgm:cxn modelId="{604D3F18-F9B2-43BA-8CD7-A915784E8CA3}" type="presParOf" srcId="{E0CC8661-12CF-42A1-861F-0CCE8D6F7F18}" destId="{9B68AE8C-AD07-47A5-9EA6-2DD9B9E1FCEA}" srcOrd="1" destOrd="0" presId="urn:microsoft.com/office/officeart/2011/layout/CircleProcess"/>
    <dgm:cxn modelId="{FE58CC11-CF34-4462-975E-80B75112AAE2}" type="presParOf" srcId="{9B68AE8C-AD07-47A5-9EA6-2DD9B9E1FCEA}" destId="{B7A22E0F-8B6C-4C82-8BF5-AC78D27840FE}" srcOrd="0" destOrd="0" presId="urn:microsoft.com/office/officeart/2011/layout/CircleProcess"/>
    <dgm:cxn modelId="{F0D6181D-8C45-48AF-93E0-1993792FF3C6}" type="presParOf" srcId="{E0CC8661-12CF-42A1-861F-0CCE8D6F7F18}" destId="{D05C612F-6C6D-47DC-95D6-D0D50E4E1117}" srcOrd="2" destOrd="0" presId="urn:microsoft.com/office/officeart/2011/layout/CircleProcess"/>
    <dgm:cxn modelId="{67E6A6B4-08E7-4B1D-8C70-1A3D4CF186AB}" type="presParOf" srcId="{E0CC8661-12CF-42A1-861F-0CCE8D6F7F18}" destId="{F6DF708A-F3EA-4BE9-AC8F-A302C656034B}" srcOrd="3" destOrd="0" presId="urn:microsoft.com/office/officeart/2011/layout/CircleProcess"/>
    <dgm:cxn modelId="{72628636-E61C-4A29-9432-0D7C7669F534}" type="presParOf" srcId="{F6DF708A-F3EA-4BE9-AC8F-A302C656034B}" destId="{AF3E4579-7C49-4646-8BC2-BD1485AE39AD}" srcOrd="0" destOrd="0" presId="urn:microsoft.com/office/officeart/2011/layout/CircleProcess"/>
    <dgm:cxn modelId="{F2A0C6F9-D702-4F19-A433-45C9DE729CC0}" type="presParOf" srcId="{E0CC8661-12CF-42A1-861F-0CCE8D6F7F18}" destId="{51740663-96F8-412A-A9B2-EDE8F5A716DE}" srcOrd="4" destOrd="0" presId="urn:microsoft.com/office/officeart/2011/layout/CircleProcess"/>
    <dgm:cxn modelId="{FD9C8096-0857-4BEF-9510-64EFDC48A8A2}" type="presParOf" srcId="{51740663-96F8-412A-A9B2-EDE8F5A716DE}" destId="{4D570498-E193-46AF-A49D-A57473449643}" srcOrd="0" destOrd="0" presId="urn:microsoft.com/office/officeart/2011/layout/CircleProcess"/>
    <dgm:cxn modelId="{E087A0AF-49AE-4381-821B-7778949BDAED}" type="presParOf" srcId="{E0CC8661-12CF-42A1-861F-0CCE8D6F7F18}" destId="{E36D9D4F-69CB-41A3-A484-7CF99A2D1A6B}" srcOrd="5" destOrd="0" presId="urn:microsoft.com/office/officeart/2011/layout/CircleProcess"/>
    <dgm:cxn modelId="{C451AAEA-1726-4A92-A5B9-D43C9031E7E1}" type="presParOf" srcId="{E0CC8661-12CF-42A1-861F-0CCE8D6F7F18}" destId="{77DE8332-C4D7-4507-BEC0-3FED440A34DA}" srcOrd="6" destOrd="0" presId="urn:microsoft.com/office/officeart/2011/layout/CircleProcess"/>
    <dgm:cxn modelId="{02E1BFA2-8689-442A-BAF7-7CF9E6BE6569}" type="presParOf" srcId="{77DE8332-C4D7-4507-BEC0-3FED440A34DA}" destId="{567CA683-85D4-4DAC-9CD7-ECD87543864F}" srcOrd="0" destOrd="0" presId="urn:microsoft.com/office/officeart/2011/layout/CircleProcess"/>
    <dgm:cxn modelId="{BE4F01F2-8218-47EA-BC95-54D92C7F8D84}" type="presParOf" srcId="{E0CC8661-12CF-42A1-861F-0CCE8D6F7F18}" destId="{756E973E-9D77-46E6-88C7-DC4B2E7E3934}" srcOrd="7" destOrd="0" presId="urn:microsoft.com/office/officeart/2011/layout/CircleProcess"/>
    <dgm:cxn modelId="{17A139C0-19C3-4216-BF9F-C1B358DC74BF}" type="presParOf" srcId="{756E973E-9D77-46E6-88C7-DC4B2E7E3934}" destId="{581D3462-E7AA-45B1-AFEA-3BD1465751C2}" srcOrd="0" destOrd="0" presId="urn:microsoft.com/office/officeart/2011/layout/CircleProcess"/>
    <dgm:cxn modelId="{BAA569CD-9B93-4766-97C7-BB551B792DE6}" type="presParOf" srcId="{E0CC8661-12CF-42A1-861F-0CCE8D6F7F18}" destId="{6696A566-DEC3-462A-8FB1-1FF3FB76C91D}" srcOrd="8" destOrd="0" presId="urn:microsoft.com/office/officeart/2011/layout/CircleProcess"/>
    <dgm:cxn modelId="{853B8187-D28A-4C7B-9784-AD2FC832290B}" type="presParOf" srcId="{E0CC8661-12CF-42A1-861F-0CCE8D6F7F18}" destId="{BFFCB799-45AD-4F17-8F6B-320D413BA52E}" srcOrd="9" destOrd="0" presId="urn:microsoft.com/office/officeart/2011/layout/CircleProcess"/>
    <dgm:cxn modelId="{A91EEC4B-B817-400C-8993-8AB14B1AE47A}" type="presParOf" srcId="{BFFCB799-45AD-4F17-8F6B-320D413BA52E}" destId="{C6EBCA5A-E99E-49DC-B309-2798AA015BBD}" srcOrd="0" destOrd="0" presId="urn:microsoft.com/office/officeart/2011/layout/CircleProcess"/>
    <dgm:cxn modelId="{18B274E7-F813-4567-BCDF-2E0BE3F710C0}" type="presParOf" srcId="{E0CC8661-12CF-42A1-861F-0CCE8D6F7F18}" destId="{BA586E7A-F647-467F-988D-4CBDB4AE472D}" srcOrd="10" destOrd="0" presId="urn:microsoft.com/office/officeart/2011/layout/CircleProcess"/>
    <dgm:cxn modelId="{57410DA5-0C19-4BED-9C3C-C898B4D0046E}" type="presParOf" srcId="{BA586E7A-F647-467F-988D-4CBDB4AE472D}" destId="{D2822575-DD41-4D5D-AF2B-C46253812331}" srcOrd="0" destOrd="0" presId="urn:microsoft.com/office/officeart/2011/layout/CircleProcess"/>
    <dgm:cxn modelId="{B746E788-CBD9-4485-B188-19617349DFE5}" type="presParOf" srcId="{E0CC8661-12CF-42A1-861F-0CCE8D6F7F18}" destId="{3CBC1017-423B-4C6B-B9D1-A415B401BF5F}" srcOrd="11" destOrd="0" presId="urn:microsoft.com/office/officeart/2011/layout/CircleProcess"/>
    <dgm:cxn modelId="{255BD8C4-809F-4B0E-AF40-1D6628F6B4F2}" type="presParOf" srcId="{E0CC8661-12CF-42A1-861F-0CCE8D6F7F18}" destId="{B0627776-ECDC-490D-A3EE-BF72B4CE974B}" srcOrd="12" destOrd="0" presId="urn:microsoft.com/office/officeart/2011/layout/CircleProcess"/>
    <dgm:cxn modelId="{1D73C890-FD46-4531-85D3-D260C3F7E881}" type="presParOf" srcId="{B0627776-ECDC-490D-A3EE-BF72B4CE974B}" destId="{65DE9ABF-1DBA-4C09-B69F-51D0131E6382}" srcOrd="0" destOrd="0" presId="urn:microsoft.com/office/officeart/2011/layout/CircleProcess"/>
    <dgm:cxn modelId="{B9398853-12D3-4255-9356-276B00677E45}" type="presParOf" srcId="{E0CC8661-12CF-42A1-861F-0CCE8D6F7F18}" destId="{A2165AD7-59BA-4045-891D-36F3F5C8F170}" srcOrd="13" destOrd="0" presId="urn:microsoft.com/office/officeart/2011/layout/CircleProcess"/>
    <dgm:cxn modelId="{E53C089D-A0C8-44B0-BD51-8A6C9FBEF066}" type="presParOf" srcId="{A2165AD7-59BA-4045-891D-36F3F5C8F170}" destId="{DFFFDCE9-CF8D-4FE6-8E01-EF92EE1731A5}" srcOrd="0" destOrd="0" presId="urn:microsoft.com/office/officeart/2011/layout/CircleProcess"/>
    <dgm:cxn modelId="{2E4054F7-BDB8-4C5E-8C74-945616BC43E6}" type="presParOf" srcId="{E0CC8661-12CF-42A1-861F-0CCE8D6F7F18}" destId="{836FA7E5-2625-4A93-A67C-BC3564AF9F91}" srcOrd="14" destOrd="0" presId="urn:microsoft.com/office/officeart/2011/layout/Circle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CAE863-61A1-4337-842C-2D43D1C029C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3619CC-912F-490D-BF85-6C7CC376E7E2}">
      <dgm:prSet custT="1"/>
      <dgm:spPr>
        <a:solidFill>
          <a:srgbClr val="641800"/>
        </a:solidFill>
      </dgm:spPr>
      <dgm:t>
        <a:bodyPr/>
        <a:lstStyle/>
        <a:p>
          <a:pPr algn="ctr"/>
          <a:r>
            <a:rPr lang="en-US" sz="1800" dirty="0">
              <a:latin typeface="Adobe Devanagari"/>
            </a:rPr>
            <a:t>Training the System</a:t>
          </a:r>
        </a:p>
      </dgm:t>
    </dgm:pt>
    <dgm:pt modelId="{DC0095B0-6CF2-4F01-81AB-329CFCB31442}" type="parTrans" cxnId="{719F4F64-35B3-4623-9C4D-9A3E466F77AB}">
      <dgm:prSet/>
      <dgm:spPr/>
      <dgm:t>
        <a:bodyPr/>
        <a:lstStyle/>
        <a:p>
          <a:endParaRPr lang="en-US"/>
        </a:p>
      </dgm:t>
    </dgm:pt>
    <dgm:pt modelId="{F3F66F30-CE0E-492E-BCBB-DE447B9AE45E}" type="sibTrans" cxnId="{719F4F64-35B3-4623-9C4D-9A3E466F77AB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447FAD65-E832-471C-81E3-08A7C8C223D4}">
      <dgm:prSet phldrT="[Text]" custT="1"/>
      <dgm:spPr>
        <a:solidFill>
          <a:srgbClr val="641800"/>
        </a:solidFill>
      </dgm:spPr>
      <dgm:t>
        <a:bodyPr/>
        <a:lstStyle/>
        <a:p>
          <a:pPr algn="ctr"/>
          <a:r>
            <a:rPr lang="en-US" sz="1800" dirty="0">
              <a:latin typeface="Adobe Devanagari"/>
            </a:rPr>
            <a:t>Siamese Neural Network Architecture</a:t>
          </a:r>
        </a:p>
      </dgm:t>
    </dgm:pt>
    <dgm:pt modelId="{442E35F2-9AD6-408F-9FFC-DAA3135E6637}" type="sibTrans" cxnId="{DC37A38C-FE03-4E75-B462-FB962B33D8AD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537460ED-14A9-4CCA-8282-9D417C6A0940}" type="parTrans" cxnId="{DC37A38C-FE03-4E75-B462-FB962B33D8AD}">
      <dgm:prSet/>
      <dgm:spPr/>
      <dgm:t>
        <a:bodyPr/>
        <a:lstStyle/>
        <a:p>
          <a:endParaRPr lang="en-US"/>
        </a:p>
      </dgm:t>
    </dgm:pt>
    <dgm:pt modelId="{6AFA5789-55CA-4392-AB3E-F6A5E5A9B6D8}">
      <dgm:prSet custT="1"/>
      <dgm:spPr>
        <a:solidFill>
          <a:srgbClr val="641800"/>
        </a:solidFill>
      </dgm:spPr>
      <dgm:t>
        <a:bodyPr/>
        <a:lstStyle/>
        <a:p>
          <a:pPr algn="ctr"/>
          <a:r>
            <a:rPr lang="en-US" sz="1800" b="0" dirty="0">
              <a:latin typeface="Adobe Devanagari"/>
            </a:rPr>
            <a:t>Image Processing for Lesion Analysis</a:t>
          </a:r>
        </a:p>
      </dgm:t>
    </dgm:pt>
    <dgm:pt modelId="{F6048621-DCAD-4F90-B0B9-4D22CF92E867}" type="parTrans" cxnId="{2E7C8266-BB8C-4A22-B01F-F7A46CAD0B0B}">
      <dgm:prSet/>
      <dgm:spPr/>
      <dgm:t>
        <a:bodyPr/>
        <a:lstStyle/>
        <a:p>
          <a:endParaRPr lang="en-US"/>
        </a:p>
      </dgm:t>
    </dgm:pt>
    <dgm:pt modelId="{0169683C-DB6E-44E4-B996-456ADACE132D}" type="sibTrans" cxnId="{2E7C8266-BB8C-4A22-B01F-F7A46CAD0B0B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7B3839E-E832-4387-8AD8-482AD9CC2634}">
      <dgm:prSet custT="1"/>
      <dgm:spPr>
        <a:solidFill>
          <a:srgbClr val="641800"/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sz="1800" dirty="0">
              <a:latin typeface="Adobe Devanagari"/>
            </a:rPr>
            <a:t>Data Collection and Preprocessing</a:t>
          </a:r>
        </a:p>
      </dgm:t>
    </dgm:pt>
    <dgm:pt modelId="{399A6A29-3994-434F-804A-CF7887877A28}" type="sibTrans" cxnId="{91CA4EB9-C4A4-418C-880E-EC3325691BD6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15CFC6B-5419-4A9B-BA7E-6E839C07DAA7}" type="parTrans" cxnId="{91CA4EB9-C4A4-418C-880E-EC3325691BD6}">
      <dgm:prSet/>
      <dgm:spPr/>
      <dgm:t>
        <a:bodyPr/>
        <a:lstStyle/>
        <a:p>
          <a:endParaRPr lang="en-US"/>
        </a:p>
      </dgm:t>
    </dgm:pt>
    <dgm:pt modelId="{E7635665-E167-48BF-A712-7B4D9A8C4B8F}" type="pres">
      <dgm:prSet presAssocID="{EBCAE863-61A1-4337-842C-2D43D1C029C1}" presName="outerComposite" presStyleCnt="0">
        <dgm:presLayoutVars>
          <dgm:chMax val="5"/>
          <dgm:dir/>
          <dgm:resizeHandles val="exact"/>
        </dgm:presLayoutVars>
      </dgm:prSet>
      <dgm:spPr/>
    </dgm:pt>
    <dgm:pt modelId="{59CA043D-8750-47B4-8774-69FD19E32B01}" type="pres">
      <dgm:prSet presAssocID="{EBCAE863-61A1-4337-842C-2D43D1C029C1}" presName="dummyMaxCanvas" presStyleCnt="0">
        <dgm:presLayoutVars/>
      </dgm:prSet>
      <dgm:spPr/>
    </dgm:pt>
    <dgm:pt modelId="{E1DDB1EF-40BB-48DC-A8C4-57F81BFD7269}" type="pres">
      <dgm:prSet presAssocID="{EBCAE863-61A1-4337-842C-2D43D1C029C1}" presName="FourNodes_1" presStyleLbl="node1" presStyleIdx="0" presStyleCnt="4">
        <dgm:presLayoutVars>
          <dgm:bulletEnabled val="1"/>
        </dgm:presLayoutVars>
      </dgm:prSet>
      <dgm:spPr/>
    </dgm:pt>
    <dgm:pt modelId="{1A5730C6-D5A3-4780-BC75-77E9608948A2}" type="pres">
      <dgm:prSet presAssocID="{EBCAE863-61A1-4337-842C-2D43D1C029C1}" presName="FourNodes_2" presStyleLbl="node1" presStyleIdx="1" presStyleCnt="4">
        <dgm:presLayoutVars>
          <dgm:bulletEnabled val="1"/>
        </dgm:presLayoutVars>
      </dgm:prSet>
      <dgm:spPr/>
    </dgm:pt>
    <dgm:pt modelId="{91319B72-024B-4F56-A018-0074FA2DFAA9}" type="pres">
      <dgm:prSet presAssocID="{EBCAE863-61A1-4337-842C-2D43D1C029C1}" presName="FourNodes_3" presStyleLbl="node1" presStyleIdx="2" presStyleCnt="4">
        <dgm:presLayoutVars>
          <dgm:bulletEnabled val="1"/>
        </dgm:presLayoutVars>
      </dgm:prSet>
      <dgm:spPr/>
    </dgm:pt>
    <dgm:pt modelId="{33B269BC-105C-44F0-97C4-F97E355280CC}" type="pres">
      <dgm:prSet presAssocID="{EBCAE863-61A1-4337-842C-2D43D1C029C1}" presName="FourNodes_4" presStyleLbl="node1" presStyleIdx="3" presStyleCnt="4">
        <dgm:presLayoutVars>
          <dgm:bulletEnabled val="1"/>
        </dgm:presLayoutVars>
      </dgm:prSet>
      <dgm:spPr/>
    </dgm:pt>
    <dgm:pt modelId="{CAF5B3FE-ECC3-449E-9885-7AA8B946BB87}" type="pres">
      <dgm:prSet presAssocID="{EBCAE863-61A1-4337-842C-2D43D1C029C1}" presName="FourConn_1-2" presStyleLbl="fgAccFollowNode1" presStyleIdx="0" presStyleCnt="3">
        <dgm:presLayoutVars>
          <dgm:bulletEnabled val="1"/>
        </dgm:presLayoutVars>
      </dgm:prSet>
      <dgm:spPr/>
    </dgm:pt>
    <dgm:pt modelId="{FE32C3F1-6FCF-4FE4-910B-05617588945F}" type="pres">
      <dgm:prSet presAssocID="{EBCAE863-61A1-4337-842C-2D43D1C029C1}" presName="FourConn_2-3" presStyleLbl="fgAccFollowNode1" presStyleIdx="1" presStyleCnt="3">
        <dgm:presLayoutVars>
          <dgm:bulletEnabled val="1"/>
        </dgm:presLayoutVars>
      </dgm:prSet>
      <dgm:spPr/>
    </dgm:pt>
    <dgm:pt modelId="{DD97B48D-8EA8-404A-8735-F65691662AD9}" type="pres">
      <dgm:prSet presAssocID="{EBCAE863-61A1-4337-842C-2D43D1C029C1}" presName="FourConn_3-4" presStyleLbl="fgAccFollowNode1" presStyleIdx="2" presStyleCnt="3">
        <dgm:presLayoutVars>
          <dgm:bulletEnabled val="1"/>
        </dgm:presLayoutVars>
      </dgm:prSet>
      <dgm:spPr/>
    </dgm:pt>
    <dgm:pt modelId="{D6A0379D-B8C6-4F49-8726-4CCB14A955F7}" type="pres">
      <dgm:prSet presAssocID="{EBCAE863-61A1-4337-842C-2D43D1C029C1}" presName="FourNodes_1_text" presStyleLbl="node1" presStyleIdx="3" presStyleCnt="4">
        <dgm:presLayoutVars>
          <dgm:bulletEnabled val="1"/>
        </dgm:presLayoutVars>
      </dgm:prSet>
      <dgm:spPr/>
    </dgm:pt>
    <dgm:pt modelId="{C08A3206-476D-4569-BF09-0E9022353D26}" type="pres">
      <dgm:prSet presAssocID="{EBCAE863-61A1-4337-842C-2D43D1C029C1}" presName="FourNodes_2_text" presStyleLbl="node1" presStyleIdx="3" presStyleCnt="4">
        <dgm:presLayoutVars>
          <dgm:bulletEnabled val="1"/>
        </dgm:presLayoutVars>
      </dgm:prSet>
      <dgm:spPr/>
    </dgm:pt>
    <dgm:pt modelId="{31AE162D-F650-4622-862D-17B2C46E1801}" type="pres">
      <dgm:prSet presAssocID="{EBCAE863-61A1-4337-842C-2D43D1C029C1}" presName="FourNodes_3_text" presStyleLbl="node1" presStyleIdx="3" presStyleCnt="4">
        <dgm:presLayoutVars>
          <dgm:bulletEnabled val="1"/>
        </dgm:presLayoutVars>
      </dgm:prSet>
      <dgm:spPr/>
    </dgm:pt>
    <dgm:pt modelId="{DBD909F5-3AB3-4E78-83C9-615337586536}" type="pres">
      <dgm:prSet presAssocID="{EBCAE863-61A1-4337-842C-2D43D1C029C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B7A7D1E-5236-4CA9-892B-DCBB25031CC0}" type="presOf" srcId="{447FAD65-E832-471C-81E3-08A7C8C223D4}" destId="{1A5730C6-D5A3-4780-BC75-77E9608948A2}" srcOrd="0" destOrd="0" presId="urn:microsoft.com/office/officeart/2005/8/layout/vProcess5"/>
    <dgm:cxn modelId="{82CC0B39-C6A4-4A25-B3FF-5FDB3A02AE25}" type="presOf" srcId="{8C3619CC-912F-490D-BF85-6C7CC376E7E2}" destId="{DBD909F5-3AB3-4E78-83C9-615337586536}" srcOrd="1" destOrd="0" presId="urn:microsoft.com/office/officeart/2005/8/layout/vProcess5"/>
    <dgm:cxn modelId="{F3F22C3E-99DC-4C3E-84E3-4E2930571493}" type="presOf" srcId="{447FAD65-E832-471C-81E3-08A7C8C223D4}" destId="{C08A3206-476D-4569-BF09-0E9022353D26}" srcOrd="1" destOrd="0" presId="urn:microsoft.com/office/officeart/2005/8/layout/vProcess5"/>
    <dgm:cxn modelId="{719F4F64-35B3-4623-9C4D-9A3E466F77AB}" srcId="{EBCAE863-61A1-4337-842C-2D43D1C029C1}" destId="{8C3619CC-912F-490D-BF85-6C7CC376E7E2}" srcOrd="3" destOrd="0" parTransId="{DC0095B0-6CF2-4F01-81AB-329CFCB31442}" sibTransId="{F3F66F30-CE0E-492E-BCBB-DE447B9AE45E}"/>
    <dgm:cxn modelId="{2E7C8266-BB8C-4A22-B01F-F7A46CAD0B0B}" srcId="{EBCAE863-61A1-4337-842C-2D43D1C029C1}" destId="{6AFA5789-55CA-4392-AB3E-F6A5E5A9B6D8}" srcOrd="2" destOrd="0" parTransId="{F6048621-DCAD-4F90-B0B9-4D22CF92E867}" sibTransId="{0169683C-DB6E-44E4-B996-456ADACE132D}"/>
    <dgm:cxn modelId="{ED3ABE69-7B02-4B67-AAFF-95776AEEA241}" type="presOf" srcId="{399A6A29-3994-434F-804A-CF7887877A28}" destId="{CAF5B3FE-ECC3-449E-9885-7AA8B946BB87}" srcOrd="0" destOrd="0" presId="urn:microsoft.com/office/officeart/2005/8/layout/vProcess5"/>
    <dgm:cxn modelId="{5D0E3E6F-6C2A-46AB-BE36-19912253CCA5}" type="presOf" srcId="{0169683C-DB6E-44E4-B996-456ADACE132D}" destId="{DD97B48D-8EA8-404A-8735-F65691662AD9}" srcOrd="0" destOrd="0" presId="urn:microsoft.com/office/officeart/2005/8/layout/vProcess5"/>
    <dgm:cxn modelId="{A391C555-5D81-42D0-AE6D-2776F78A070B}" type="presOf" srcId="{27B3839E-E832-4387-8AD8-482AD9CC2634}" destId="{E1DDB1EF-40BB-48DC-A8C4-57F81BFD7269}" srcOrd="0" destOrd="0" presId="urn:microsoft.com/office/officeart/2005/8/layout/vProcess5"/>
    <dgm:cxn modelId="{6E255A5A-3DD0-49AE-AAF8-83E054F162F2}" type="presOf" srcId="{6AFA5789-55CA-4392-AB3E-F6A5E5A9B6D8}" destId="{91319B72-024B-4F56-A018-0074FA2DFAA9}" srcOrd="0" destOrd="0" presId="urn:microsoft.com/office/officeart/2005/8/layout/vProcess5"/>
    <dgm:cxn modelId="{DC37A38C-FE03-4E75-B462-FB962B33D8AD}" srcId="{EBCAE863-61A1-4337-842C-2D43D1C029C1}" destId="{447FAD65-E832-471C-81E3-08A7C8C223D4}" srcOrd="1" destOrd="0" parTransId="{537460ED-14A9-4CCA-8282-9D417C6A0940}" sibTransId="{442E35F2-9AD6-408F-9FFC-DAA3135E6637}"/>
    <dgm:cxn modelId="{3886FD97-CAFC-44CB-870B-5F9C05F4ADFA}" type="presOf" srcId="{27B3839E-E832-4387-8AD8-482AD9CC2634}" destId="{D6A0379D-B8C6-4F49-8726-4CCB14A955F7}" srcOrd="1" destOrd="0" presId="urn:microsoft.com/office/officeart/2005/8/layout/vProcess5"/>
    <dgm:cxn modelId="{F969F3A9-5EEB-4D62-9313-03C9BD3D9075}" type="presOf" srcId="{8C3619CC-912F-490D-BF85-6C7CC376E7E2}" destId="{33B269BC-105C-44F0-97C4-F97E355280CC}" srcOrd="0" destOrd="0" presId="urn:microsoft.com/office/officeart/2005/8/layout/vProcess5"/>
    <dgm:cxn modelId="{91CA4EB9-C4A4-418C-880E-EC3325691BD6}" srcId="{EBCAE863-61A1-4337-842C-2D43D1C029C1}" destId="{27B3839E-E832-4387-8AD8-482AD9CC2634}" srcOrd="0" destOrd="0" parTransId="{215CFC6B-5419-4A9B-BA7E-6E839C07DAA7}" sibTransId="{399A6A29-3994-434F-804A-CF7887877A28}"/>
    <dgm:cxn modelId="{E47864CA-8C53-4FAD-93C1-DB6A81290568}" type="presOf" srcId="{6AFA5789-55CA-4392-AB3E-F6A5E5A9B6D8}" destId="{31AE162D-F650-4622-862D-17B2C46E1801}" srcOrd="1" destOrd="0" presId="urn:microsoft.com/office/officeart/2005/8/layout/vProcess5"/>
    <dgm:cxn modelId="{BC8296E3-927B-4BD7-93AE-177FB4594019}" type="presOf" srcId="{442E35F2-9AD6-408F-9FFC-DAA3135E6637}" destId="{FE32C3F1-6FCF-4FE4-910B-05617588945F}" srcOrd="0" destOrd="0" presId="urn:microsoft.com/office/officeart/2005/8/layout/vProcess5"/>
    <dgm:cxn modelId="{1F9CB0E6-C0A8-4E4B-89D3-8F17B1E6A164}" type="presOf" srcId="{EBCAE863-61A1-4337-842C-2D43D1C029C1}" destId="{E7635665-E167-48BF-A712-7B4D9A8C4B8F}" srcOrd="0" destOrd="0" presId="urn:microsoft.com/office/officeart/2005/8/layout/vProcess5"/>
    <dgm:cxn modelId="{04863C5D-758D-4D73-9C4B-3B946AE30CA6}" type="presParOf" srcId="{E7635665-E167-48BF-A712-7B4D9A8C4B8F}" destId="{59CA043D-8750-47B4-8774-69FD19E32B01}" srcOrd="0" destOrd="0" presId="urn:microsoft.com/office/officeart/2005/8/layout/vProcess5"/>
    <dgm:cxn modelId="{6643BA0A-8058-489F-8666-0A79FDD9105B}" type="presParOf" srcId="{E7635665-E167-48BF-A712-7B4D9A8C4B8F}" destId="{E1DDB1EF-40BB-48DC-A8C4-57F81BFD7269}" srcOrd="1" destOrd="0" presId="urn:microsoft.com/office/officeart/2005/8/layout/vProcess5"/>
    <dgm:cxn modelId="{F4A577AF-E26E-4D2C-BAFA-871CC869A228}" type="presParOf" srcId="{E7635665-E167-48BF-A712-7B4D9A8C4B8F}" destId="{1A5730C6-D5A3-4780-BC75-77E9608948A2}" srcOrd="2" destOrd="0" presId="urn:microsoft.com/office/officeart/2005/8/layout/vProcess5"/>
    <dgm:cxn modelId="{5650C609-6AE0-484A-BC2B-BEDD88062690}" type="presParOf" srcId="{E7635665-E167-48BF-A712-7B4D9A8C4B8F}" destId="{91319B72-024B-4F56-A018-0074FA2DFAA9}" srcOrd="3" destOrd="0" presId="urn:microsoft.com/office/officeart/2005/8/layout/vProcess5"/>
    <dgm:cxn modelId="{E0C1989D-D313-43A0-B15C-4603FBB9E428}" type="presParOf" srcId="{E7635665-E167-48BF-A712-7B4D9A8C4B8F}" destId="{33B269BC-105C-44F0-97C4-F97E355280CC}" srcOrd="4" destOrd="0" presId="urn:microsoft.com/office/officeart/2005/8/layout/vProcess5"/>
    <dgm:cxn modelId="{C58D5C7E-EB4E-46DA-887C-2D88B5962355}" type="presParOf" srcId="{E7635665-E167-48BF-A712-7B4D9A8C4B8F}" destId="{CAF5B3FE-ECC3-449E-9885-7AA8B946BB87}" srcOrd="5" destOrd="0" presId="urn:microsoft.com/office/officeart/2005/8/layout/vProcess5"/>
    <dgm:cxn modelId="{5F304B51-63D1-4CDD-B2A9-64E94E20D053}" type="presParOf" srcId="{E7635665-E167-48BF-A712-7B4D9A8C4B8F}" destId="{FE32C3F1-6FCF-4FE4-910B-05617588945F}" srcOrd="6" destOrd="0" presId="urn:microsoft.com/office/officeart/2005/8/layout/vProcess5"/>
    <dgm:cxn modelId="{E08DE3E8-86E7-436B-8DC0-E60FA615EA6A}" type="presParOf" srcId="{E7635665-E167-48BF-A712-7B4D9A8C4B8F}" destId="{DD97B48D-8EA8-404A-8735-F65691662AD9}" srcOrd="7" destOrd="0" presId="urn:microsoft.com/office/officeart/2005/8/layout/vProcess5"/>
    <dgm:cxn modelId="{A7F3E171-DF60-43F4-A22F-529BC0E511ED}" type="presParOf" srcId="{E7635665-E167-48BF-A712-7B4D9A8C4B8F}" destId="{D6A0379D-B8C6-4F49-8726-4CCB14A955F7}" srcOrd="8" destOrd="0" presId="urn:microsoft.com/office/officeart/2005/8/layout/vProcess5"/>
    <dgm:cxn modelId="{AE9E74E1-8BF5-4E39-A005-A9A605643260}" type="presParOf" srcId="{E7635665-E167-48BF-A712-7B4D9A8C4B8F}" destId="{C08A3206-476D-4569-BF09-0E9022353D26}" srcOrd="9" destOrd="0" presId="urn:microsoft.com/office/officeart/2005/8/layout/vProcess5"/>
    <dgm:cxn modelId="{0DBE9A7C-1E72-44AA-85DD-F0FCEEBBAEAB}" type="presParOf" srcId="{E7635665-E167-48BF-A712-7B4D9A8C4B8F}" destId="{31AE162D-F650-4622-862D-17B2C46E1801}" srcOrd="10" destOrd="0" presId="urn:microsoft.com/office/officeart/2005/8/layout/vProcess5"/>
    <dgm:cxn modelId="{ED90EDFB-10FF-48EE-AD68-84BF50CEA432}" type="presParOf" srcId="{E7635665-E167-48BF-A712-7B4D9A8C4B8F}" destId="{DBD909F5-3AB3-4E78-83C9-61533758653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B2134A-3F36-4403-A889-4522738395E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7D31C7-5E49-42DB-A13A-98F0447DEF18}">
      <dgm:prSet phldrT="[Text]" custT="1"/>
      <dgm:spPr>
        <a:ln>
          <a:solidFill>
            <a:srgbClr val="641800"/>
          </a:solidFill>
        </a:ln>
      </dgm:spPr>
      <dgm:t>
        <a:bodyPr/>
        <a:lstStyle/>
        <a:p>
          <a:r>
            <a:rPr lang="en-US" sz="2200" dirty="0">
              <a:latin typeface="Adobe Devanagari"/>
            </a:rPr>
            <a:t>Develop a Robust Detection Model</a:t>
          </a:r>
        </a:p>
      </dgm:t>
    </dgm:pt>
    <dgm:pt modelId="{FAE63528-D4E4-47C8-B9D4-87FE5F8CB604}" type="parTrans" cxnId="{61DC0E3D-655C-4D84-9BDA-27A04B95F58E}">
      <dgm:prSet/>
      <dgm:spPr/>
      <dgm:t>
        <a:bodyPr/>
        <a:lstStyle/>
        <a:p>
          <a:endParaRPr lang="en-US"/>
        </a:p>
      </dgm:t>
    </dgm:pt>
    <dgm:pt modelId="{6D780328-AA86-47EF-82BE-A79936479227}" type="sibTrans" cxnId="{61DC0E3D-655C-4D84-9BDA-27A04B95F58E}">
      <dgm:prSet/>
      <dgm:spPr/>
      <dgm:t>
        <a:bodyPr/>
        <a:lstStyle/>
        <a:p>
          <a:endParaRPr lang="en-US"/>
        </a:p>
      </dgm:t>
    </dgm:pt>
    <dgm:pt modelId="{ED381964-EAA4-4ACD-8733-B3CA658FAFDE}">
      <dgm:prSet phldrT="[Text]" custT="1"/>
      <dgm:spPr>
        <a:ln>
          <a:solidFill>
            <a:srgbClr val="641800"/>
          </a:solidFill>
        </a:ln>
      </dgm:spPr>
      <dgm:t>
        <a:bodyPr/>
        <a:lstStyle/>
        <a:p>
          <a:r>
            <a:rPr lang="en-US" sz="2200" dirty="0">
              <a:latin typeface="Adobe Devanagari"/>
            </a:rPr>
            <a:t>Standardize Severity Assessment Based on Erythema</a:t>
          </a:r>
        </a:p>
      </dgm:t>
    </dgm:pt>
    <dgm:pt modelId="{119F6305-0077-4304-A92B-BC2D0808A35D}" type="parTrans" cxnId="{F2210CB5-553A-4D4A-A391-63EFE75D5E8F}">
      <dgm:prSet/>
      <dgm:spPr/>
      <dgm:t>
        <a:bodyPr/>
        <a:lstStyle/>
        <a:p>
          <a:endParaRPr lang="en-US"/>
        </a:p>
      </dgm:t>
    </dgm:pt>
    <dgm:pt modelId="{10ACC311-93F8-453C-9423-1E6F409C04BC}" type="sibTrans" cxnId="{F2210CB5-553A-4D4A-A391-63EFE75D5E8F}">
      <dgm:prSet/>
      <dgm:spPr/>
      <dgm:t>
        <a:bodyPr/>
        <a:lstStyle/>
        <a:p>
          <a:endParaRPr lang="en-US"/>
        </a:p>
      </dgm:t>
    </dgm:pt>
    <dgm:pt modelId="{45B9537C-F2F0-42CF-B188-8FA69021E67D}">
      <dgm:prSet phldrT="[Text]" custT="1"/>
      <dgm:spPr>
        <a:ln>
          <a:solidFill>
            <a:srgbClr val="641800"/>
          </a:solidFill>
        </a:ln>
      </dgm:spPr>
      <dgm:t>
        <a:bodyPr/>
        <a:lstStyle/>
        <a:p>
          <a:r>
            <a:rPr lang="en-US" sz="2200" dirty="0">
              <a:latin typeface="Adobe Devanagari"/>
            </a:rPr>
            <a:t>Incorporate Advanced Techniques</a:t>
          </a:r>
        </a:p>
      </dgm:t>
    </dgm:pt>
    <dgm:pt modelId="{4A766445-ECCA-448B-A896-BE8FFBE932AD}" type="parTrans" cxnId="{13C9B4A1-4116-436C-AFEF-3E8E8B73E15C}">
      <dgm:prSet/>
      <dgm:spPr/>
      <dgm:t>
        <a:bodyPr/>
        <a:lstStyle/>
        <a:p>
          <a:endParaRPr lang="en-US"/>
        </a:p>
      </dgm:t>
    </dgm:pt>
    <dgm:pt modelId="{E64503BC-4233-4F68-AF32-36A0E857B58A}" type="sibTrans" cxnId="{13C9B4A1-4116-436C-AFEF-3E8E8B73E15C}">
      <dgm:prSet/>
      <dgm:spPr/>
      <dgm:t>
        <a:bodyPr/>
        <a:lstStyle/>
        <a:p>
          <a:endParaRPr lang="en-US"/>
        </a:p>
      </dgm:t>
    </dgm:pt>
    <dgm:pt modelId="{43FCD773-9E43-45F4-B018-B2FA2CB66469}">
      <dgm:prSet phldrT="[Text]" custT="1"/>
      <dgm:spPr>
        <a:ln>
          <a:solidFill>
            <a:srgbClr val="641800"/>
          </a:solidFill>
        </a:ln>
      </dgm:spPr>
      <dgm:t>
        <a:bodyPr/>
        <a:lstStyle/>
        <a:p>
          <a:r>
            <a:rPr lang="en-US" sz="2200" dirty="0">
              <a:latin typeface="Adobe Devanagari"/>
            </a:rPr>
            <a:t>Ensure Practical Applicability</a:t>
          </a:r>
        </a:p>
      </dgm:t>
    </dgm:pt>
    <dgm:pt modelId="{98D0D6D5-DB12-4B7A-9B01-17ABBB0E47F4}" type="parTrans" cxnId="{438300AD-40CD-4849-8F70-5EEC4B3836BD}">
      <dgm:prSet/>
      <dgm:spPr/>
      <dgm:t>
        <a:bodyPr/>
        <a:lstStyle/>
        <a:p>
          <a:endParaRPr lang="en-US"/>
        </a:p>
      </dgm:t>
    </dgm:pt>
    <dgm:pt modelId="{C50866A8-1FF8-4270-96DE-C96C6BBE9B3F}" type="sibTrans" cxnId="{438300AD-40CD-4849-8F70-5EEC4B3836BD}">
      <dgm:prSet/>
      <dgm:spPr/>
      <dgm:t>
        <a:bodyPr/>
        <a:lstStyle/>
        <a:p>
          <a:endParaRPr lang="en-US"/>
        </a:p>
      </dgm:t>
    </dgm:pt>
    <dgm:pt modelId="{E0CC8661-12CF-42A1-861F-0CCE8D6F7F18}" type="pres">
      <dgm:prSet presAssocID="{41B2134A-3F36-4403-A889-4522738395E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732FCAC-6B51-4347-B3A7-0E87E1FC7770}" type="pres">
      <dgm:prSet presAssocID="{43FCD773-9E43-45F4-B018-B2FA2CB66469}" presName="Accent4" presStyleCnt="0"/>
      <dgm:spPr/>
    </dgm:pt>
    <dgm:pt modelId="{AF3E4579-7C49-4646-8BC2-BD1485AE39AD}" type="pres">
      <dgm:prSet presAssocID="{43FCD773-9E43-45F4-B018-B2FA2CB66469}" presName="Accent" presStyleLbl="node1" presStyleIdx="0" presStyleCnt="4"/>
      <dgm:spPr>
        <a:solidFill>
          <a:srgbClr val="641800"/>
        </a:solidFill>
        <a:ln>
          <a:solidFill>
            <a:srgbClr val="641800"/>
          </a:solidFill>
        </a:ln>
      </dgm:spPr>
    </dgm:pt>
    <dgm:pt modelId="{04FFDAC2-3149-44A0-91D5-001B07CF00C4}" type="pres">
      <dgm:prSet presAssocID="{43FCD773-9E43-45F4-B018-B2FA2CB66469}" presName="ParentBackground4" presStyleCnt="0"/>
      <dgm:spPr/>
    </dgm:pt>
    <dgm:pt modelId="{4D570498-E193-46AF-A49D-A57473449643}" type="pres">
      <dgm:prSet presAssocID="{43FCD773-9E43-45F4-B018-B2FA2CB66469}" presName="ParentBackground" presStyleLbl="fgAcc1" presStyleIdx="0" presStyleCnt="4"/>
      <dgm:spPr/>
    </dgm:pt>
    <dgm:pt modelId="{697C35D5-59F6-4003-B7BB-BD38C819C8A1}" type="pres">
      <dgm:prSet presAssocID="{43FCD773-9E43-45F4-B018-B2FA2CB6646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C5805D6-0541-4A87-882C-0857408498B7}" type="pres">
      <dgm:prSet presAssocID="{45B9537C-F2F0-42CF-B188-8FA69021E67D}" presName="Accent3" presStyleCnt="0"/>
      <dgm:spPr/>
    </dgm:pt>
    <dgm:pt modelId="{567CA683-85D4-4DAC-9CD7-ECD87543864F}" type="pres">
      <dgm:prSet presAssocID="{45B9537C-F2F0-42CF-B188-8FA69021E67D}" presName="Accent" presStyleLbl="node1" presStyleIdx="1" presStyleCnt="4"/>
      <dgm:spPr>
        <a:solidFill>
          <a:srgbClr val="641800"/>
        </a:solidFill>
        <a:ln>
          <a:solidFill>
            <a:srgbClr val="641800"/>
          </a:solidFill>
        </a:ln>
      </dgm:spPr>
    </dgm:pt>
    <dgm:pt modelId="{CE81FC3B-69EF-44D8-B5E9-2FBD925D2015}" type="pres">
      <dgm:prSet presAssocID="{45B9537C-F2F0-42CF-B188-8FA69021E67D}" presName="ParentBackground3" presStyleCnt="0"/>
      <dgm:spPr/>
    </dgm:pt>
    <dgm:pt modelId="{581D3462-E7AA-45B1-AFEA-3BD1465751C2}" type="pres">
      <dgm:prSet presAssocID="{45B9537C-F2F0-42CF-B188-8FA69021E67D}" presName="ParentBackground" presStyleLbl="fgAcc1" presStyleIdx="1" presStyleCnt="4"/>
      <dgm:spPr/>
    </dgm:pt>
    <dgm:pt modelId="{4D35F0A3-F70D-44F4-A27E-75A33B8DE5A2}" type="pres">
      <dgm:prSet presAssocID="{45B9537C-F2F0-42CF-B188-8FA69021E67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C36F4AD-4EAC-432A-BC4E-E66EA211999B}" type="pres">
      <dgm:prSet presAssocID="{ED381964-EAA4-4ACD-8733-B3CA658FAFDE}" presName="Accent2" presStyleCnt="0"/>
      <dgm:spPr/>
    </dgm:pt>
    <dgm:pt modelId="{C6EBCA5A-E99E-49DC-B309-2798AA015BBD}" type="pres">
      <dgm:prSet presAssocID="{ED381964-EAA4-4ACD-8733-B3CA658FAFDE}" presName="Accent" presStyleLbl="node1" presStyleIdx="2" presStyleCnt="4"/>
      <dgm:spPr>
        <a:solidFill>
          <a:srgbClr val="641800"/>
        </a:solidFill>
        <a:ln>
          <a:solidFill>
            <a:srgbClr val="641800"/>
          </a:solidFill>
        </a:ln>
      </dgm:spPr>
    </dgm:pt>
    <dgm:pt modelId="{14E05F34-CE08-4AAB-8487-97F79E08AF1F}" type="pres">
      <dgm:prSet presAssocID="{ED381964-EAA4-4ACD-8733-B3CA658FAFDE}" presName="ParentBackground2" presStyleCnt="0"/>
      <dgm:spPr/>
    </dgm:pt>
    <dgm:pt modelId="{D2822575-DD41-4D5D-AF2B-C46253812331}" type="pres">
      <dgm:prSet presAssocID="{ED381964-EAA4-4ACD-8733-B3CA658FAFDE}" presName="ParentBackground" presStyleLbl="fgAcc1" presStyleIdx="2" presStyleCnt="4"/>
      <dgm:spPr/>
    </dgm:pt>
    <dgm:pt modelId="{40C951D6-D805-401F-AEDE-E87BB0C8D978}" type="pres">
      <dgm:prSet presAssocID="{ED381964-EAA4-4ACD-8733-B3CA658FAFD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0627776-ECDC-490D-A3EE-BF72B4CE974B}" type="pres">
      <dgm:prSet presAssocID="{5E7D31C7-5E49-42DB-A13A-98F0447DEF18}" presName="Accent1" presStyleCnt="0"/>
      <dgm:spPr/>
    </dgm:pt>
    <dgm:pt modelId="{65DE9ABF-1DBA-4C09-B69F-51D0131E6382}" type="pres">
      <dgm:prSet presAssocID="{5E7D31C7-5E49-42DB-A13A-98F0447DEF18}" presName="Accent" presStyleLbl="node1" presStyleIdx="3" presStyleCnt="4"/>
      <dgm:spPr>
        <a:solidFill>
          <a:srgbClr val="641800"/>
        </a:solidFill>
        <a:ln>
          <a:solidFill>
            <a:srgbClr val="641800"/>
          </a:solidFill>
        </a:ln>
      </dgm:spPr>
    </dgm:pt>
    <dgm:pt modelId="{A2165AD7-59BA-4045-891D-36F3F5C8F170}" type="pres">
      <dgm:prSet presAssocID="{5E7D31C7-5E49-42DB-A13A-98F0447DEF18}" presName="ParentBackground1" presStyleCnt="0"/>
      <dgm:spPr/>
    </dgm:pt>
    <dgm:pt modelId="{DFFFDCE9-CF8D-4FE6-8E01-EF92EE1731A5}" type="pres">
      <dgm:prSet presAssocID="{5E7D31C7-5E49-42DB-A13A-98F0447DEF18}" presName="ParentBackground" presStyleLbl="fgAcc1" presStyleIdx="3" presStyleCnt="4"/>
      <dgm:spPr/>
    </dgm:pt>
    <dgm:pt modelId="{836FA7E5-2625-4A93-A67C-BC3564AF9F91}" type="pres">
      <dgm:prSet presAssocID="{5E7D31C7-5E49-42DB-A13A-98F0447DEF1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1DC0E3D-655C-4D84-9BDA-27A04B95F58E}" srcId="{41B2134A-3F36-4403-A889-4522738395E4}" destId="{5E7D31C7-5E49-42DB-A13A-98F0447DEF18}" srcOrd="0" destOrd="0" parTransId="{FAE63528-D4E4-47C8-B9D4-87FE5F8CB604}" sibTransId="{6D780328-AA86-47EF-82BE-A79936479227}"/>
    <dgm:cxn modelId="{A4AA117E-7E6E-46C1-9630-3152620B2825}" type="presOf" srcId="{5E7D31C7-5E49-42DB-A13A-98F0447DEF18}" destId="{DFFFDCE9-CF8D-4FE6-8E01-EF92EE1731A5}" srcOrd="0" destOrd="0" presId="urn:microsoft.com/office/officeart/2011/layout/CircleProcess"/>
    <dgm:cxn modelId="{EDB40E90-E7F9-4FD4-868C-70EBFA780381}" type="presOf" srcId="{41B2134A-3F36-4403-A889-4522738395E4}" destId="{E0CC8661-12CF-42A1-861F-0CCE8D6F7F18}" srcOrd="0" destOrd="0" presId="urn:microsoft.com/office/officeart/2011/layout/CircleProcess"/>
    <dgm:cxn modelId="{13C9B4A1-4116-436C-AFEF-3E8E8B73E15C}" srcId="{41B2134A-3F36-4403-A889-4522738395E4}" destId="{45B9537C-F2F0-42CF-B188-8FA69021E67D}" srcOrd="2" destOrd="0" parTransId="{4A766445-ECCA-448B-A896-BE8FFBE932AD}" sibTransId="{E64503BC-4233-4F68-AF32-36A0E857B58A}"/>
    <dgm:cxn modelId="{972FA8A3-133E-4A9F-974A-F6838A89FDEC}" type="presOf" srcId="{5E7D31C7-5E49-42DB-A13A-98F0447DEF18}" destId="{836FA7E5-2625-4A93-A67C-BC3564AF9F91}" srcOrd="1" destOrd="0" presId="urn:microsoft.com/office/officeart/2011/layout/CircleProcess"/>
    <dgm:cxn modelId="{438300AD-40CD-4849-8F70-5EEC4B3836BD}" srcId="{41B2134A-3F36-4403-A889-4522738395E4}" destId="{43FCD773-9E43-45F4-B018-B2FA2CB66469}" srcOrd="3" destOrd="0" parTransId="{98D0D6D5-DB12-4B7A-9B01-17ABBB0E47F4}" sibTransId="{C50866A8-1FF8-4270-96DE-C96C6BBE9B3F}"/>
    <dgm:cxn modelId="{F2210CB5-553A-4D4A-A391-63EFE75D5E8F}" srcId="{41B2134A-3F36-4403-A889-4522738395E4}" destId="{ED381964-EAA4-4ACD-8733-B3CA658FAFDE}" srcOrd="1" destOrd="0" parTransId="{119F6305-0077-4304-A92B-BC2D0808A35D}" sibTransId="{10ACC311-93F8-453C-9423-1E6F409C04BC}"/>
    <dgm:cxn modelId="{1B2FF8C6-3238-42AC-AF16-EB96675EDC95}" type="presOf" srcId="{43FCD773-9E43-45F4-B018-B2FA2CB66469}" destId="{697C35D5-59F6-4003-B7BB-BD38C819C8A1}" srcOrd="1" destOrd="0" presId="urn:microsoft.com/office/officeart/2011/layout/CircleProcess"/>
    <dgm:cxn modelId="{75DE11D2-7F42-4972-95CE-25D3140349F5}" type="presOf" srcId="{43FCD773-9E43-45F4-B018-B2FA2CB66469}" destId="{4D570498-E193-46AF-A49D-A57473449643}" srcOrd="0" destOrd="0" presId="urn:microsoft.com/office/officeart/2011/layout/CircleProcess"/>
    <dgm:cxn modelId="{BF42EBDA-A494-407E-8EFD-DC058B36F228}" type="presOf" srcId="{45B9537C-F2F0-42CF-B188-8FA69021E67D}" destId="{581D3462-E7AA-45B1-AFEA-3BD1465751C2}" srcOrd="0" destOrd="0" presId="urn:microsoft.com/office/officeart/2011/layout/CircleProcess"/>
    <dgm:cxn modelId="{86E207F3-854F-4015-84F0-3B344BEAAF02}" type="presOf" srcId="{ED381964-EAA4-4ACD-8733-B3CA658FAFDE}" destId="{D2822575-DD41-4D5D-AF2B-C46253812331}" srcOrd="0" destOrd="0" presId="urn:microsoft.com/office/officeart/2011/layout/CircleProcess"/>
    <dgm:cxn modelId="{4BCCA4F3-C830-4CCF-B9E2-71B2712A21E1}" type="presOf" srcId="{ED381964-EAA4-4ACD-8733-B3CA658FAFDE}" destId="{40C951D6-D805-401F-AEDE-E87BB0C8D978}" srcOrd="1" destOrd="0" presId="urn:microsoft.com/office/officeart/2011/layout/CircleProcess"/>
    <dgm:cxn modelId="{673255FD-71FA-497D-A3D0-E725A254A2B7}" type="presOf" srcId="{45B9537C-F2F0-42CF-B188-8FA69021E67D}" destId="{4D35F0A3-F70D-44F4-A27E-75A33B8DE5A2}" srcOrd="1" destOrd="0" presId="urn:microsoft.com/office/officeart/2011/layout/CircleProcess"/>
    <dgm:cxn modelId="{4DE99D3D-BB8D-45CF-AF4C-7799BAD5B32C}" type="presParOf" srcId="{E0CC8661-12CF-42A1-861F-0CCE8D6F7F18}" destId="{8732FCAC-6B51-4347-B3A7-0E87E1FC7770}" srcOrd="0" destOrd="0" presId="urn:microsoft.com/office/officeart/2011/layout/CircleProcess"/>
    <dgm:cxn modelId="{B72BBB90-508B-4FDB-B124-5C713A5A8769}" type="presParOf" srcId="{8732FCAC-6B51-4347-B3A7-0E87E1FC7770}" destId="{AF3E4579-7C49-4646-8BC2-BD1485AE39AD}" srcOrd="0" destOrd="0" presId="urn:microsoft.com/office/officeart/2011/layout/CircleProcess"/>
    <dgm:cxn modelId="{BDE7B848-CDDF-4170-9B79-B88251AE7474}" type="presParOf" srcId="{E0CC8661-12CF-42A1-861F-0CCE8D6F7F18}" destId="{04FFDAC2-3149-44A0-91D5-001B07CF00C4}" srcOrd="1" destOrd="0" presId="urn:microsoft.com/office/officeart/2011/layout/CircleProcess"/>
    <dgm:cxn modelId="{61DAD9AE-8E65-4FF1-AF1F-9D038E979EBA}" type="presParOf" srcId="{04FFDAC2-3149-44A0-91D5-001B07CF00C4}" destId="{4D570498-E193-46AF-A49D-A57473449643}" srcOrd="0" destOrd="0" presId="urn:microsoft.com/office/officeart/2011/layout/CircleProcess"/>
    <dgm:cxn modelId="{DE95E460-F9BB-4AA7-A400-46423E7CA343}" type="presParOf" srcId="{E0CC8661-12CF-42A1-861F-0CCE8D6F7F18}" destId="{697C35D5-59F6-4003-B7BB-BD38C819C8A1}" srcOrd="2" destOrd="0" presId="urn:microsoft.com/office/officeart/2011/layout/CircleProcess"/>
    <dgm:cxn modelId="{A3057E31-267B-45F8-A383-51225578E616}" type="presParOf" srcId="{E0CC8661-12CF-42A1-861F-0CCE8D6F7F18}" destId="{DC5805D6-0541-4A87-882C-0857408498B7}" srcOrd="3" destOrd="0" presId="urn:microsoft.com/office/officeart/2011/layout/CircleProcess"/>
    <dgm:cxn modelId="{B9E3F707-78B9-4723-8699-52BAC0AA01B5}" type="presParOf" srcId="{DC5805D6-0541-4A87-882C-0857408498B7}" destId="{567CA683-85D4-4DAC-9CD7-ECD87543864F}" srcOrd="0" destOrd="0" presId="urn:microsoft.com/office/officeart/2011/layout/CircleProcess"/>
    <dgm:cxn modelId="{A8DBDDC2-AC11-41CE-BE9F-5EF227776DC8}" type="presParOf" srcId="{E0CC8661-12CF-42A1-861F-0CCE8D6F7F18}" destId="{CE81FC3B-69EF-44D8-B5E9-2FBD925D2015}" srcOrd="4" destOrd="0" presId="urn:microsoft.com/office/officeart/2011/layout/CircleProcess"/>
    <dgm:cxn modelId="{DCEA696A-ABE5-4EAA-936F-5A25DE390317}" type="presParOf" srcId="{CE81FC3B-69EF-44D8-B5E9-2FBD925D2015}" destId="{581D3462-E7AA-45B1-AFEA-3BD1465751C2}" srcOrd="0" destOrd="0" presId="urn:microsoft.com/office/officeart/2011/layout/CircleProcess"/>
    <dgm:cxn modelId="{259970BB-22F4-42CD-B9AC-1EE0181FC93B}" type="presParOf" srcId="{E0CC8661-12CF-42A1-861F-0CCE8D6F7F18}" destId="{4D35F0A3-F70D-44F4-A27E-75A33B8DE5A2}" srcOrd="5" destOrd="0" presId="urn:microsoft.com/office/officeart/2011/layout/CircleProcess"/>
    <dgm:cxn modelId="{4E803C91-D952-4672-B9C7-E2980FF1C701}" type="presParOf" srcId="{E0CC8661-12CF-42A1-861F-0CCE8D6F7F18}" destId="{AC36F4AD-4EAC-432A-BC4E-E66EA211999B}" srcOrd="6" destOrd="0" presId="urn:microsoft.com/office/officeart/2011/layout/CircleProcess"/>
    <dgm:cxn modelId="{2DF974C4-FF0F-4740-9C84-BD1CE8A98F34}" type="presParOf" srcId="{AC36F4AD-4EAC-432A-BC4E-E66EA211999B}" destId="{C6EBCA5A-E99E-49DC-B309-2798AA015BBD}" srcOrd="0" destOrd="0" presId="urn:microsoft.com/office/officeart/2011/layout/CircleProcess"/>
    <dgm:cxn modelId="{C57FE84B-5960-481F-BC80-955493C73B98}" type="presParOf" srcId="{E0CC8661-12CF-42A1-861F-0CCE8D6F7F18}" destId="{14E05F34-CE08-4AAB-8487-97F79E08AF1F}" srcOrd="7" destOrd="0" presId="urn:microsoft.com/office/officeart/2011/layout/CircleProcess"/>
    <dgm:cxn modelId="{B26C95D1-EDE0-418B-8D27-207A3AB3D01D}" type="presParOf" srcId="{14E05F34-CE08-4AAB-8487-97F79E08AF1F}" destId="{D2822575-DD41-4D5D-AF2B-C46253812331}" srcOrd="0" destOrd="0" presId="urn:microsoft.com/office/officeart/2011/layout/CircleProcess"/>
    <dgm:cxn modelId="{5C0FBE8A-FDAC-40D5-97E7-F15FD273300A}" type="presParOf" srcId="{E0CC8661-12CF-42A1-861F-0CCE8D6F7F18}" destId="{40C951D6-D805-401F-AEDE-E87BB0C8D978}" srcOrd="8" destOrd="0" presId="urn:microsoft.com/office/officeart/2011/layout/CircleProcess"/>
    <dgm:cxn modelId="{255BD8C4-809F-4B0E-AF40-1D6628F6B4F2}" type="presParOf" srcId="{E0CC8661-12CF-42A1-861F-0CCE8D6F7F18}" destId="{B0627776-ECDC-490D-A3EE-BF72B4CE974B}" srcOrd="9" destOrd="0" presId="urn:microsoft.com/office/officeart/2011/layout/CircleProcess"/>
    <dgm:cxn modelId="{1D73C890-FD46-4531-85D3-D260C3F7E881}" type="presParOf" srcId="{B0627776-ECDC-490D-A3EE-BF72B4CE974B}" destId="{65DE9ABF-1DBA-4C09-B69F-51D0131E6382}" srcOrd="0" destOrd="0" presId="urn:microsoft.com/office/officeart/2011/layout/CircleProcess"/>
    <dgm:cxn modelId="{B9398853-12D3-4255-9356-276B00677E45}" type="presParOf" srcId="{E0CC8661-12CF-42A1-861F-0CCE8D6F7F18}" destId="{A2165AD7-59BA-4045-891D-36F3F5C8F170}" srcOrd="10" destOrd="0" presId="urn:microsoft.com/office/officeart/2011/layout/CircleProcess"/>
    <dgm:cxn modelId="{E53C089D-A0C8-44B0-BD51-8A6C9FBEF066}" type="presParOf" srcId="{A2165AD7-59BA-4045-891D-36F3F5C8F170}" destId="{DFFFDCE9-CF8D-4FE6-8E01-EF92EE1731A5}" srcOrd="0" destOrd="0" presId="urn:microsoft.com/office/officeart/2011/layout/CircleProcess"/>
    <dgm:cxn modelId="{2E4054F7-BDB8-4C5E-8C74-945616BC43E6}" type="presParOf" srcId="{E0CC8661-12CF-42A1-861F-0CCE8D6F7F18}" destId="{836FA7E5-2625-4A93-A67C-BC3564AF9F91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CAE863-61A1-4337-842C-2D43D1C029C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3619CC-912F-490D-BF85-6C7CC376E7E2}">
      <dgm:prSet custT="1"/>
      <dgm:spPr>
        <a:solidFill>
          <a:srgbClr val="641800"/>
        </a:solidFill>
      </dgm:spPr>
      <dgm:t>
        <a:bodyPr/>
        <a:lstStyle/>
        <a:p>
          <a:pPr algn="ctr"/>
          <a:r>
            <a:rPr lang="en-US" sz="1800" dirty="0">
              <a:latin typeface="Adobe Devanagari"/>
            </a:rPr>
            <a:t>Enhanced Robustness Through Advanced Augmentation</a:t>
          </a:r>
        </a:p>
      </dgm:t>
    </dgm:pt>
    <dgm:pt modelId="{DC0095B0-6CF2-4F01-81AB-329CFCB31442}" type="parTrans" cxnId="{719F4F64-35B3-4623-9C4D-9A3E466F77AB}">
      <dgm:prSet/>
      <dgm:spPr/>
      <dgm:t>
        <a:bodyPr/>
        <a:lstStyle/>
        <a:p>
          <a:endParaRPr lang="en-US"/>
        </a:p>
      </dgm:t>
    </dgm:pt>
    <dgm:pt modelId="{F3F66F30-CE0E-492E-BCBB-DE447B9AE45E}" type="sibTrans" cxnId="{719F4F64-35B3-4623-9C4D-9A3E466F77AB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E8E150CC-BFED-47BD-A1DF-C28F1E26D087}">
      <dgm:prSet phldrT="[Text]" custT="1"/>
      <dgm:spPr>
        <a:solidFill>
          <a:srgbClr val="641800"/>
        </a:solidFill>
      </dgm:spPr>
      <dgm:t>
        <a:bodyPr/>
        <a:lstStyle/>
        <a:p>
          <a:pPr algn="ctr"/>
          <a:r>
            <a:rPr lang="en-US" sz="1800" dirty="0">
              <a:latin typeface="Adobe Devanagari"/>
            </a:rPr>
            <a:t>Comprehensive Eczema Diagnosis and Management</a:t>
          </a:r>
        </a:p>
      </dgm:t>
    </dgm:pt>
    <dgm:pt modelId="{B74980EE-851D-4C44-8403-B8D9CE568F01}" type="sibTrans" cxnId="{9DA227B1-9C17-47F9-A5EF-EAABAD4BE31C}">
      <dgm:prSet/>
      <dgm:spPr/>
      <dgm:t>
        <a:bodyPr/>
        <a:lstStyle/>
        <a:p>
          <a:endParaRPr lang="en-US"/>
        </a:p>
      </dgm:t>
    </dgm:pt>
    <dgm:pt modelId="{1BD2C028-CFD5-4495-A0D1-79B50075DD94}" type="parTrans" cxnId="{9DA227B1-9C17-47F9-A5EF-EAABAD4BE31C}">
      <dgm:prSet/>
      <dgm:spPr/>
      <dgm:t>
        <a:bodyPr/>
        <a:lstStyle/>
        <a:p>
          <a:endParaRPr lang="en-US"/>
        </a:p>
      </dgm:t>
    </dgm:pt>
    <dgm:pt modelId="{447FAD65-E832-471C-81E3-08A7C8C223D4}">
      <dgm:prSet phldrT="[Text]" custT="1"/>
      <dgm:spPr>
        <a:solidFill>
          <a:srgbClr val="641800"/>
        </a:solidFill>
      </dgm:spPr>
      <dgm:t>
        <a:bodyPr/>
        <a:lstStyle/>
        <a:p>
          <a:pPr algn="ctr"/>
          <a:r>
            <a:rPr lang="en-US" sz="1800" dirty="0">
              <a:latin typeface="Adobe Devanagari"/>
            </a:rPr>
            <a:t>Explainable AI with Attention Maps</a:t>
          </a:r>
        </a:p>
      </dgm:t>
    </dgm:pt>
    <dgm:pt modelId="{442E35F2-9AD6-408F-9FFC-DAA3135E6637}" type="sibTrans" cxnId="{DC37A38C-FE03-4E75-B462-FB962B33D8AD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537460ED-14A9-4CCA-8282-9D417C6A0940}" type="parTrans" cxnId="{DC37A38C-FE03-4E75-B462-FB962B33D8AD}">
      <dgm:prSet/>
      <dgm:spPr/>
      <dgm:t>
        <a:bodyPr/>
        <a:lstStyle/>
        <a:p>
          <a:endParaRPr lang="en-US"/>
        </a:p>
      </dgm:t>
    </dgm:pt>
    <dgm:pt modelId="{6AFA5789-55CA-4392-AB3E-F6A5E5A9B6D8}">
      <dgm:prSet custT="1"/>
      <dgm:spPr>
        <a:solidFill>
          <a:srgbClr val="641800"/>
        </a:solidFill>
      </dgm:spPr>
      <dgm:t>
        <a:bodyPr/>
        <a:lstStyle/>
        <a:p>
          <a:pPr algn="ctr"/>
          <a:r>
            <a:rPr lang="en-US" sz="1800" dirty="0">
              <a:latin typeface="Adobe Devanagari"/>
            </a:rPr>
            <a:t>Eczema Lesion Severity Assessment</a:t>
          </a:r>
        </a:p>
      </dgm:t>
    </dgm:pt>
    <dgm:pt modelId="{F6048621-DCAD-4F90-B0B9-4D22CF92E867}" type="parTrans" cxnId="{2E7C8266-BB8C-4A22-B01F-F7A46CAD0B0B}">
      <dgm:prSet/>
      <dgm:spPr/>
      <dgm:t>
        <a:bodyPr/>
        <a:lstStyle/>
        <a:p>
          <a:endParaRPr lang="en-US"/>
        </a:p>
      </dgm:t>
    </dgm:pt>
    <dgm:pt modelId="{0169683C-DB6E-44E4-B996-456ADACE132D}" type="sibTrans" cxnId="{2E7C8266-BB8C-4A22-B01F-F7A46CAD0B0B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7B3839E-E832-4387-8AD8-482AD9CC2634}">
      <dgm:prSet custT="1"/>
      <dgm:spPr>
        <a:solidFill>
          <a:srgbClr val="641800"/>
        </a:solidFill>
      </dgm:spPr>
      <dgm:t>
        <a:bodyPr/>
        <a:lstStyle/>
        <a:p>
          <a:pPr algn="ctr"/>
          <a:r>
            <a:rPr lang="en-US" sz="1800" dirty="0">
              <a:latin typeface="Adobe Devanagari"/>
            </a:rPr>
            <a:t>Adaptive Multi-Scale Feature Extraction</a:t>
          </a:r>
        </a:p>
      </dgm:t>
    </dgm:pt>
    <dgm:pt modelId="{399A6A29-3994-434F-804A-CF7887877A28}" type="sibTrans" cxnId="{91CA4EB9-C4A4-418C-880E-EC3325691BD6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15CFC6B-5419-4A9B-BA7E-6E839C07DAA7}" type="parTrans" cxnId="{91CA4EB9-C4A4-418C-880E-EC3325691BD6}">
      <dgm:prSet/>
      <dgm:spPr/>
      <dgm:t>
        <a:bodyPr/>
        <a:lstStyle/>
        <a:p>
          <a:endParaRPr lang="en-US"/>
        </a:p>
      </dgm:t>
    </dgm:pt>
    <dgm:pt modelId="{E7635665-E167-48BF-A712-7B4D9A8C4B8F}" type="pres">
      <dgm:prSet presAssocID="{EBCAE863-61A1-4337-842C-2D43D1C029C1}" presName="outerComposite" presStyleCnt="0">
        <dgm:presLayoutVars>
          <dgm:chMax val="5"/>
          <dgm:dir/>
          <dgm:resizeHandles val="exact"/>
        </dgm:presLayoutVars>
      </dgm:prSet>
      <dgm:spPr/>
    </dgm:pt>
    <dgm:pt modelId="{59CA043D-8750-47B4-8774-69FD19E32B01}" type="pres">
      <dgm:prSet presAssocID="{EBCAE863-61A1-4337-842C-2D43D1C029C1}" presName="dummyMaxCanvas" presStyleCnt="0">
        <dgm:presLayoutVars/>
      </dgm:prSet>
      <dgm:spPr/>
    </dgm:pt>
    <dgm:pt modelId="{F82BFDE1-7C77-4F27-AC24-63D79A34005B}" type="pres">
      <dgm:prSet presAssocID="{EBCAE863-61A1-4337-842C-2D43D1C029C1}" presName="FiveNodes_1" presStyleLbl="node1" presStyleIdx="0" presStyleCnt="5">
        <dgm:presLayoutVars>
          <dgm:bulletEnabled val="1"/>
        </dgm:presLayoutVars>
      </dgm:prSet>
      <dgm:spPr/>
    </dgm:pt>
    <dgm:pt modelId="{4E7FAF1B-E92D-4F2F-B12E-C99334CE5979}" type="pres">
      <dgm:prSet presAssocID="{EBCAE863-61A1-4337-842C-2D43D1C029C1}" presName="FiveNodes_2" presStyleLbl="node1" presStyleIdx="1" presStyleCnt="5">
        <dgm:presLayoutVars>
          <dgm:bulletEnabled val="1"/>
        </dgm:presLayoutVars>
      </dgm:prSet>
      <dgm:spPr/>
    </dgm:pt>
    <dgm:pt modelId="{BC156BED-4BEB-4AE9-8FC4-EAB4EC0E2EF3}" type="pres">
      <dgm:prSet presAssocID="{EBCAE863-61A1-4337-842C-2D43D1C029C1}" presName="FiveNodes_3" presStyleLbl="node1" presStyleIdx="2" presStyleCnt="5">
        <dgm:presLayoutVars>
          <dgm:bulletEnabled val="1"/>
        </dgm:presLayoutVars>
      </dgm:prSet>
      <dgm:spPr/>
    </dgm:pt>
    <dgm:pt modelId="{6DB45C98-BFA2-468C-8D3A-E4C4237EB309}" type="pres">
      <dgm:prSet presAssocID="{EBCAE863-61A1-4337-842C-2D43D1C029C1}" presName="FiveNodes_4" presStyleLbl="node1" presStyleIdx="3" presStyleCnt="5">
        <dgm:presLayoutVars>
          <dgm:bulletEnabled val="1"/>
        </dgm:presLayoutVars>
      </dgm:prSet>
      <dgm:spPr/>
    </dgm:pt>
    <dgm:pt modelId="{30F537A3-2CE3-4FC7-808A-25A13EC4046C}" type="pres">
      <dgm:prSet presAssocID="{EBCAE863-61A1-4337-842C-2D43D1C029C1}" presName="FiveNodes_5" presStyleLbl="node1" presStyleIdx="4" presStyleCnt="5">
        <dgm:presLayoutVars>
          <dgm:bulletEnabled val="1"/>
        </dgm:presLayoutVars>
      </dgm:prSet>
      <dgm:spPr/>
    </dgm:pt>
    <dgm:pt modelId="{6B00C873-23B2-46ED-83F3-79B3A2559018}" type="pres">
      <dgm:prSet presAssocID="{EBCAE863-61A1-4337-842C-2D43D1C029C1}" presName="FiveConn_1-2" presStyleLbl="fgAccFollowNode1" presStyleIdx="0" presStyleCnt="4">
        <dgm:presLayoutVars>
          <dgm:bulletEnabled val="1"/>
        </dgm:presLayoutVars>
      </dgm:prSet>
      <dgm:spPr/>
    </dgm:pt>
    <dgm:pt modelId="{1D47A342-3A34-4BAA-9399-5FA656F80CA9}" type="pres">
      <dgm:prSet presAssocID="{EBCAE863-61A1-4337-842C-2D43D1C029C1}" presName="FiveConn_2-3" presStyleLbl="fgAccFollowNode1" presStyleIdx="1" presStyleCnt="4">
        <dgm:presLayoutVars>
          <dgm:bulletEnabled val="1"/>
        </dgm:presLayoutVars>
      </dgm:prSet>
      <dgm:spPr/>
    </dgm:pt>
    <dgm:pt modelId="{80F225B0-C40C-460D-9657-A57AC196897B}" type="pres">
      <dgm:prSet presAssocID="{EBCAE863-61A1-4337-842C-2D43D1C029C1}" presName="FiveConn_3-4" presStyleLbl="fgAccFollowNode1" presStyleIdx="2" presStyleCnt="4">
        <dgm:presLayoutVars>
          <dgm:bulletEnabled val="1"/>
        </dgm:presLayoutVars>
      </dgm:prSet>
      <dgm:spPr/>
    </dgm:pt>
    <dgm:pt modelId="{961F8C8E-D810-479A-92D7-8F00907119C0}" type="pres">
      <dgm:prSet presAssocID="{EBCAE863-61A1-4337-842C-2D43D1C029C1}" presName="FiveConn_4-5" presStyleLbl="fgAccFollowNode1" presStyleIdx="3" presStyleCnt="4">
        <dgm:presLayoutVars>
          <dgm:bulletEnabled val="1"/>
        </dgm:presLayoutVars>
      </dgm:prSet>
      <dgm:spPr/>
    </dgm:pt>
    <dgm:pt modelId="{B79F1686-4630-45A1-A32A-6C7DB47C37F4}" type="pres">
      <dgm:prSet presAssocID="{EBCAE863-61A1-4337-842C-2D43D1C029C1}" presName="FiveNodes_1_text" presStyleLbl="node1" presStyleIdx="4" presStyleCnt="5">
        <dgm:presLayoutVars>
          <dgm:bulletEnabled val="1"/>
        </dgm:presLayoutVars>
      </dgm:prSet>
      <dgm:spPr/>
    </dgm:pt>
    <dgm:pt modelId="{37B9494A-B939-4D37-AD7C-B83134B8C16A}" type="pres">
      <dgm:prSet presAssocID="{EBCAE863-61A1-4337-842C-2D43D1C029C1}" presName="FiveNodes_2_text" presStyleLbl="node1" presStyleIdx="4" presStyleCnt="5">
        <dgm:presLayoutVars>
          <dgm:bulletEnabled val="1"/>
        </dgm:presLayoutVars>
      </dgm:prSet>
      <dgm:spPr/>
    </dgm:pt>
    <dgm:pt modelId="{3D70C847-4584-407C-A844-3D159A829E7B}" type="pres">
      <dgm:prSet presAssocID="{EBCAE863-61A1-4337-842C-2D43D1C029C1}" presName="FiveNodes_3_text" presStyleLbl="node1" presStyleIdx="4" presStyleCnt="5">
        <dgm:presLayoutVars>
          <dgm:bulletEnabled val="1"/>
        </dgm:presLayoutVars>
      </dgm:prSet>
      <dgm:spPr/>
    </dgm:pt>
    <dgm:pt modelId="{85A0DB24-1BEF-4F32-8775-691A79FDEE73}" type="pres">
      <dgm:prSet presAssocID="{EBCAE863-61A1-4337-842C-2D43D1C029C1}" presName="FiveNodes_4_text" presStyleLbl="node1" presStyleIdx="4" presStyleCnt="5">
        <dgm:presLayoutVars>
          <dgm:bulletEnabled val="1"/>
        </dgm:presLayoutVars>
      </dgm:prSet>
      <dgm:spPr/>
    </dgm:pt>
    <dgm:pt modelId="{4FAD6CF9-6553-4BE1-95B0-21AB5D805259}" type="pres">
      <dgm:prSet presAssocID="{EBCAE863-61A1-4337-842C-2D43D1C029C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D010208-66EC-45EC-9026-32909D251B0B}" type="presOf" srcId="{8C3619CC-912F-490D-BF85-6C7CC376E7E2}" destId="{6DB45C98-BFA2-468C-8D3A-E4C4237EB309}" srcOrd="0" destOrd="0" presId="urn:microsoft.com/office/officeart/2005/8/layout/vProcess5"/>
    <dgm:cxn modelId="{0BD0851F-0D60-4D9A-A627-FD7868AA9931}" type="presOf" srcId="{442E35F2-9AD6-408F-9FFC-DAA3135E6637}" destId="{1D47A342-3A34-4BAA-9399-5FA656F80CA9}" srcOrd="0" destOrd="0" presId="urn:microsoft.com/office/officeart/2005/8/layout/vProcess5"/>
    <dgm:cxn modelId="{1115F324-6A7A-448C-AA5C-29693DCCECBB}" type="presOf" srcId="{447FAD65-E832-471C-81E3-08A7C8C223D4}" destId="{37B9494A-B939-4D37-AD7C-B83134B8C16A}" srcOrd="1" destOrd="0" presId="urn:microsoft.com/office/officeart/2005/8/layout/vProcess5"/>
    <dgm:cxn modelId="{732E4726-7A45-4A70-928C-86D00753F7BE}" type="presOf" srcId="{447FAD65-E832-471C-81E3-08A7C8C223D4}" destId="{4E7FAF1B-E92D-4F2F-B12E-C99334CE5979}" srcOrd="0" destOrd="0" presId="urn:microsoft.com/office/officeart/2005/8/layout/vProcess5"/>
    <dgm:cxn modelId="{DA4BA638-3068-4A85-B654-D65145BE9471}" type="presOf" srcId="{27B3839E-E832-4387-8AD8-482AD9CC2634}" destId="{F82BFDE1-7C77-4F27-AC24-63D79A34005B}" srcOrd="0" destOrd="0" presId="urn:microsoft.com/office/officeart/2005/8/layout/vProcess5"/>
    <dgm:cxn modelId="{719F4F64-35B3-4623-9C4D-9A3E466F77AB}" srcId="{EBCAE863-61A1-4337-842C-2D43D1C029C1}" destId="{8C3619CC-912F-490D-BF85-6C7CC376E7E2}" srcOrd="3" destOrd="0" parTransId="{DC0095B0-6CF2-4F01-81AB-329CFCB31442}" sibTransId="{F3F66F30-CE0E-492E-BCBB-DE447B9AE45E}"/>
    <dgm:cxn modelId="{2E7C8266-BB8C-4A22-B01F-F7A46CAD0B0B}" srcId="{EBCAE863-61A1-4337-842C-2D43D1C029C1}" destId="{6AFA5789-55CA-4392-AB3E-F6A5E5A9B6D8}" srcOrd="2" destOrd="0" parTransId="{F6048621-DCAD-4F90-B0B9-4D22CF92E867}" sibTransId="{0169683C-DB6E-44E4-B996-456ADACE132D}"/>
    <dgm:cxn modelId="{CD560C4B-5F54-4F81-9BD8-DC09B5D3E882}" type="presOf" srcId="{F3F66F30-CE0E-492E-BCBB-DE447B9AE45E}" destId="{961F8C8E-D810-479A-92D7-8F00907119C0}" srcOrd="0" destOrd="0" presId="urn:microsoft.com/office/officeart/2005/8/layout/vProcess5"/>
    <dgm:cxn modelId="{D681676D-4086-41B5-8686-03355777FC98}" type="presOf" srcId="{8C3619CC-912F-490D-BF85-6C7CC376E7E2}" destId="{85A0DB24-1BEF-4F32-8775-691A79FDEE73}" srcOrd="1" destOrd="0" presId="urn:microsoft.com/office/officeart/2005/8/layout/vProcess5"/>
    <dgm:cxn modelId="{4C3DB650-EFE7-4999-BFC0-938A57BF2B06}" type="presOf" srcId="{399A6A29-3994-434F-804A-CF7887877A28}" destId="{6B00C873-23B2-46ED-83F3-79B3A2559018}" srcOrd="0" destOrd="0" presId="urn:microsoft.com/office/officeart/2005/8/layout/vProcess5"/>
    <dgm:cxn modelId="{6B4A617B-02C9-4125-BCCD-0CC1A42EBB18}" type="presOf" srcId="{6AFA5789-55CA-4392-AB3E-F6A5E5A9B6D8}" destId="{BC156BED-4BEB-4AE9-8FC4-EAB4EC0E2EF3}" srcOrd="0" destOrd="0" presId="urn:microsoft.com/office/officeart/2005/8/layout/vProcess5"/>
    <dgm:cxn modelId="{DC37A38C-FE03-4E75-B462-FB962B33D8AD}" srcId="{EBCAE863-61A1-4337-842C-2D43D1C029C1}" destId="{447FAD65-E832-471C-81E3-08A7C8C223D4}" srcOrd="1" destOrd="0" parTransId="{537460ED-14A9-4CCA-8282-9D417C6A0940}" sibTransId="{442E35F2-9AD6-408F-9FFC-DAA3135E6637}"/>
    <dgm:cxn modelId="{201E7196-83ED-4906-BEC6-8603D760068C}" type="presOf" srcId="{6AFA5789-55CA-4392-AB3E-F6A5E5A9B6D8}" destId="{3D70C847-4584-407C-A844-3D159A829E7B}" srcOrd="1" destOrd="0" presId="urn:microsoft.com/office/officeart/2005/8/layout/vProcess5"/>
    <dgm:cxn modelId="{24D803A8-E57F-4FE6-B786-601D85E9686F}" type="presOf" srcId="{E8E150CC-BFED-47BD-A1DF-C28F1E26D087}" destId="{30F537A3-2CE3-4FC7-808A-25A13EC4046C}" srcOrd="0" destOrd="0" presId="urn:microsoft.com/office/officeart/2005/8/layout/vProcess5"/>
    <dgm:cxn modelId="{9DA227B1-9C17-47F9-A5EF-EAABAD4BE31C}" srcId="{EBCAE863-61A1-4337-842C-2D43D1C029C1}" destId="{E8E150CC-BFED-47BD-A1DF-C28F1E26D087}" srcOrd="4" destOrd="0" parTransId="{1BD2C028-CFD5-4495-A0D1-79B50075DD94}" sibTransId="{B74980EE-851D-4C44-8403-B8D9CE568F01}"/>
    <dgm:cxn modelId="{91CA4EB9-C4A4-418C-880E-EC3325691BD6}" srcId="{EBCAE863-61A1-4337-842C-2D43D1C029C1}" destId="{27B3839E-E832-4387-8AD8-482AD9CC2634}" srcOrd="0" destOrd="0" parTransId="{215CFC6B-5419-4A9B-BA7E-6E839C07DAA7}" sibTransId="{399A6A29-3994-434F-804A-CF7887877A28}"/>
    <dgm:cxn modelId="{404067DF-CDF5-4CBC-AC88-1F0DBFFB406C}" type="presOf" srcId="{0169683C-DB6E-44E4-B996-456ADACE132D}" destId="{80F225B0-C40C-460D-9657-A57AC196897B}" srcOrd="0" destOrd="0" presId="urn:microsoft.com/office/officeart/2005/8/layout/vProcess5"/>
    <dgm:cxn modelId="{1F9CB0E6-C0A8-4E4B-89D3-8F17B1E6A164}" type="presOf" srcId="{EBCAE863-61A1-4337-842C-2D43D1C029C1}" destId="{E7635665-E167-48BF-A712-7B4D9A8C4B8F}" srcOrd="0" destOrd="0" presId="urn:microsoft.com/office/officeart/2005/8/layout/vProcess5"/>
    <dgm:cxn modelId="{FA2437ED-5C4F-4877-9551-FE2084F765A2}" type="presOf" srcId="{E8E150CC-BFED-47BD-A1DF-C28F1E26D087}" destId="{4FAD6CF9-6553-4BE1-95B0-21AB5D805259}" srcOrd="1" destOrd="0" presId="urn:microsoft.com/office/officeart/2005/8/layout/vProcess5"/>
    <dgm:cxn modelId="{7E6B73F2-6DBC-489E-9ED9-110417881D54}" type="presOf" srcId="{27B3839E-E832-4387-8AD8-482AD9CC2634}" destId="{B79F1686-4630-45A1-A32A-6C7DB47C37F4}" srcOrd="1" destOrd="0" presId="urn:microsoft.com/office/officeart/2005/8/layout/vProcess5"/>
    <dgm:cxn modelId="{04863C5D-758D-4D73-9C4B-3B946AE30CA6}" type="presParOf" srcId="{E7635665-E167-48BF-A712-7B4D9A8C4B8F}" destId="{59CA043D-8750-47B4-8774-69FD19E32B01}" srcOrd="0" destOrd="0" presId="urn:microsoft.com/office/officeart/2005/8/layout/vProcess5"/>
    <dgm:cxn modelId="{8D8CB896-607A-424B-829E-863A653BDB82}" type="presParOf" srcId="{E7635665-E167-48BF-A712-7B4D9A8C4B8F}" destId="{F82BFDE1-7C77-4F27-AC24-63D79A34005B}" srcOrd="1" destOrd="0" presId="urn:microsoft.com/office/officeart/2005/8/layout/vProcess5"/>
    <dgm:cxn modelId="{A874B2A2-9277-4F2F-AE65-9A8B3D2B8CDA}" type="presParOf" srcId="{E7635665-E167-48BF-A712-7B4D9A8C4B8F}" destId="{4E7FAF1B-E92D-4F2F-B12E-C99334CE5979}" srcOrd="2" destOrd="0" presId="urn:microsoft.com/office/officeart/2005/8/layout/vProcess5"/>
    <dgm:cxn modelId="{E76FE011-003C-477F-A557-4EFE5BC1B610}" type="presParOf" srcId="{E7635665-E167-48BF-A712-7B4D9A8C4B8F}" destId="{BC156BED-4BEB-4AE9-8FC4-EAB4EC0E2EF3}" srcOrd="3" destOrd="0" presId="urn:microsoft.com/office/officeart/2005/8/layout/vProcess5"/>
    <dgm:cxn modelId="{86762959-68B8-4D3A-A1AA-4611ADD199E9}" type="presParOf" srcId="{E7635665-E167-48BF-A712-7B4D9A8C4B8F}" destId="{6DB45C98-BFA2-468C-8D3A-E4C4237EB309}" srcOrd="4" destOrd="0" presId="urn:microsoft.com/office/officeart/2005/8/layout/vProcess5"/>
    <dgm:cxn modelId="{CC359174-0278-4788-8C24-69D27BCC873A}" type="presParOf" srcId="{E7635665-E167-48BF-A712-7B4D9A8C4B8F}" destId="{30F537A3-2CE3-4FC7-808A-25A13EC4046C}" srcOrd="5" destOrd="0" presId="urn:microsoft.com/office/officeart/2005/8/layout/vProcess5"/>
    <dgm:cxn modelId="{10FCC2A6-27A0-459F-B965-C9609199AE3F}" type="presParOf" srcId="{E7635665-E167-48BF-A712-7B4D9A8C4B8F}" destId="{6B00C873-23B2-46ED-83F3-79B3A2559018}" srcOrd="6" destOrd="0" presId="urn:microsoft.com/office/officeart/2005/8/layout/vProcess5"/>
    <dgm:cxn modelId="{C5B13179-4349-4117-9477-709D63BF4748}" type="presParOf" srcId="{E7635665-E167-48BF-A712-7B4D9A8C4B8F}" destId="{1D47A342-3A34-4BAA-9399-5FA656F80CA9}" srcOrd="7" destOrd="0" presId="urn:microsoft.com/office/officeart/2005/8/layout/vProcess5"/>
    <dgm:cxn modelId="{7A49BC07-E650-4FF9-A4E7-C61551D4CD1C}" type="presParOf" srcId="{E7635665-E167-48BF-A712-7B4D9A8C4B8F}" destId="{80F225B0-C40C-460D-9657-A57AC196897B}" srcOrd="8" destOrd="0" presId="urn:microsoft.com/office/officeart/2005/8/layout/vProcess5"/>
    <dgm:cxn modelId="{5820B347-F215-4FF4-B9B7-A9D32631C5CE}" type="presParOf" srcId="{E7635665-E167-48BF-A712-7B4D9A8C4B8F}" destId="{961F8C8E-D810-479A-92D7-8F00907119C0}" srcOrd="9" destOrd="0" presId="urn:microsoft.com/office/officeart/2005/8/layout/vProcess5"/>
    <dgm:cxn modelId="{831DAB92-7D8A-4719-853F-8EF3B0D53C75}" type="presParOf" srcId="{E7635665-E167-48BF-A712-7B4D9A8C4B8F}" destId="{B79F1686-4630-45A1-A32A-6C7DB47C37F4}" srcOrd="10" destOrd="0" presId="urn:microsoft.com/office/officeart/2005/8/layout/vProcess5"/>
    <dgm:cxn modelId="{B621739F-A7A0-4109-9C22-BE5AE7D6C1E3}" type="presParOf" srcId="{E7635665-E167-48BF-A712-7B4D9A8C4B8F}" destId="{37B9494A-B939-4D37-AD7C-B83134B8C16A}" srcOrd="11" destOrd="0" presId="urn:microsoft.com/office/officeart/2005/8/layout/vProcess5"/>
    <dgm:cxn modelId="{EB07DB55-CC83-4232-8269-0BB194BF7F6B}" type="presParOf" srcId="{E7635665-E167-48BF-A712-7B4D9A8C4B8F}" destId="{3D70C847-4584-407C-A844-3D159A829E7B}" srcOrd="12" destOrd="0" presId="urn:microsoft.com/office/officeart/2005/8/layout/vProcess5"/>
    <dgm:cxn modelId="{33DE1153-097A-4CCC-A25B-A003357F691D}" type="presParOf" srcId="{E7635665-E167-48BF-A712-7B4D9A8C4B8F}" destId="{85A0DB24-1BEF-4F32-8775-691A79FDEE73}" srcOrd="13" destOrd="0" presId="urn:microsoft.com/office/officeart/2005/8/layout/vProcess5"/>
    <dgm:cxn modelId="{CADA38A2-28E3-405B-A9CE-CDCE44F64898}" type="presParOf" srcId="{E7635665-E167-48BF-A712-7B4D9A8C4B8F}" destId="{4FAD6CF9-6553-4BE1-95B0-21AB5D80525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03367-D1F0-406F-A6A6-923A42668C14}">
      <dsp:nvSpPr>
        <dsp:cNvPr id="0" name=""/>
        <dsp:cNvSpPr/>
      </dsp:nvSpPr>
      <dsp:spPr>
        <a:xfrm>
          <a:off x="10072477" y="2166369"/>
          <a:ext cx="2296688" cy="2297064"/>
        </a:xfrm>
        <a:prstGeom prst="ellipse">
          <a:avLst/>
        </a:prstGeom>
        <a:solidFill>
          <a:srgbClr val="641800"/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22E0F-8B6C-4C82-8BF5-AC78D27840FE}">
      <dsp:nvSpPr>
        <dsp:cNvPr id="0" name=""/>
        <dsp:cNvSpPr/>
      </dsp:nvSpPr>
      <dsp:spPr>
        <a:xfrm>
          <a:off x="10148259" y="2242951"/>
          <a:ext cx="2143901" cy="21438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dobe Devanagari"/>
            </a:rPr>
            <a:t>Ensure Practical Applicability</a:t>
          </a:r>
          <a:endParaRPr lang="en-US" sz="2000" kern="1200" dirty="0"/>
        </a:p>
      </dsp:txBody>
      <dsp:txXfrm>
        <a:off x="10455055" y="2549280"/>
        <a:ext cx="1531533" cy="1531241"/>
      </dsp:txXfrm>
    </dsp:sp>
    <dsp:sp modelId="{AF3E4579-7C49-4646-8BC2-BD1485AE39AD}">
      <dsp:nvSpPr>
        <dsp:cNvPr id="0" name=""/>
        <dsp:cNvSpPr/>
      </dsp:nvSpPr>
      <dsp:spPr>
        <a:xfrm rot="2700000">
          <a:off x="7697695" y="2166488"/>
          <a:ext cx="2296422" cy="2296422"/>
        </a:xfrm>
        <a:prstGeom prst="teardrop">
          <a:avLst>
            <a:gd name="adj" fmla="val 100000"/>
          </a:avLst>
        </a:prstGeom>
        <a:solidFill>
          <a:srgbClr val="641800"/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70498-E193-46AF-A49D-A57473449643}">
      <dsp:nvSpPr>
        <dsp:cNvPr id="0" name=""/>
        <dsp:cNvSpPr/>
      </dsp:nvSpPr>
      <dsp:spPr>
        <a:xfrm>
          <a:off x="7775789" y="2242951"/>
          <a:ext cx="2143901" cy="21438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dobe Devanagari"/>
            </a:rPr>
            <a:t>Track Acne Lesion healing Progress</a:t>
          </a:r>
        </a:p>
      </dsp:txBody>
      <dsp:txXfrm>
        <a:off x="8081362" y="2549280"/>
        <a:ext cx="1531533" cy="1531241"/>
      </dsp:txXfrm>
    </dsp:sp>
    <dsp:sp modelId="{567CA683-85D4-4DAC-9CD7-ECD87543864F}">
      <dsp:nvSpPr>
        <dsp:cNvPr id="0" name=""/>
        <dsp:cNvSpPr/>
      </dsp:nvSpPr>
      <dsp:spPr>
        <a:xfrm rot="2700000">
          <a:off x="5325224" y="2166488"/>
          <a:ext cx="2296422" cy="2296422"/>
        </a:xfrm>
        <a:prstGeom prst="teardrop">
          <a:avLst>
            <a:gd name="adj" fmla="val 100000"/>
          </a:avLst>
        </a:prstGeom>
        <a:solidFill>
          <a:srgbClr val="641800"/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D3462-E7AA-45B1-AFEA-3BD1465751C2}">
      <dsp:nvSpPr>
        <dsp:cNvPr id="0" name=""/>
        <dsp:cNvSpPr/>
      </dsp:nvSpPr>
      <dsp:spPr>
        <a:xfrm>
          <a:off x="5402096" y="2242951"/>
          <a:ext cx="2143901" cy="21438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dobe Devanagari"/>
            </a:rPr>
            <a:t>Incorporate Advanced Techniques</a:t>
          </a:r>
        </a:p>
      </dsp:txBody>
      <dsp:txXfrm>
        <a:off x="5707669" y="2549280"/>
        <a:ext cx="1531533" cy="1531241"/>
      </dsp:txXfrm>
    </dsp:sp>
    <dsp:sp modelId="{C6EBCA5A-E99E-49DC-B309-2798AA015BBD}">
      <dsp:nvSpPr>
        <dsp:cNvPr id="0" name=""/>
        <dsp:cNvSpPr/>
      </dsp:nvSpPr>
      <dsp:spPr>
        <a:xfrm rot="2700000">
          <a:off x="2951531" y="2166488"/>
          <a:ext cx="2296422" cy="2296422"/>
        </a:xfrm>
        <a:prstGeom prst="teardrop">
          <a:avLst>
            <a:gd name="adj" fmla="val 100000"/>
          </a:avLst>
        </a:prstGeom>
        <a:solidFill>
          <a:srgbClr val="641800"/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22575-DD41-4D5D-AF2B-C46253812331}">
      <dsp:nvSpPr>
        <dsp:cNvPr id="0" name=""/>
        <dsp:cNvSpPr/>
      </dsp:nvSpPr>
      <dsp:spPr>
        <a:xfrm>
          <a:off x="3028403" y="2242951"/>
          <a:ext cx="2143901" cy="21438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dobe Devanagari"/>
            </a:rPr>
            <a:t>Standardize Severity Assessment</a:t>
          </a:r>
        </a:p>
      </dsp:txBody>
      <dsp:txXfrm>
        <a:off x="3335198" y="2549280"/>
        <a:ext cx="1531533" cy="1531241"/>
      </dsp:txXfrm>
    </dsp:sp>
    <dsp:sp modelId="{65DE9ABF-1DBA-4C09-B69F-51D0131E6382}">
      <dsp:nvSpPr>
        <dsp:cNvPr id="0" name=""/>
        <dsp:cNvSpPr/>
      </dsp:nvSpPr>
      <dsp:spPr>
        <a:xfrm rot="2700000">
          <a:off x="577838" y="2166488"/>
          <a:ext cx="2296422" cy="2296422"/>
        </a:xfrm>
        <a:prstGeom prst="teardrop">
          <a:avLst>
            <a:gd name="adj" fmla="val 100000"/>
          </a:avLst>
        </a:prstGeom>
        <a:solidFill>
          <a:srgbClr val="641800"/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FDCE9-CF8D-4FE6-8E01-EF92EE1731A5}">
      <dsp:nvSpPr>
        <dsp:cNvPr id="0" name=""/>
        <dsp:cNvSpPr/>
      </dsp:nvSpPr>
      <dsp:spPr>
        <a:xfrm>
          <a:off x="654710" y="2242951"/>
          <a:ext cx="2143901" cy="214389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dobe Devanagari"/>
            </a:rPr>
            <a:t>Develop a Robust Detection Model</a:t>
          </a:r>
        </a:p>
      </dsp:txBody>
      <dsp:txXfrm>
        <a:off x="961505" y="2549280"/>
        <a:ext cx="1531533" cy="1531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DB1EF-40BB-48DC-A8C4-57F81BFD7269}">
      <dsp:nvSpPr>
        <dsp:cNvPr id="0" name=""/>
        <dsp:cNvSpPr/>
      </dsp:nvSpPr>
      <dsp:spPr>
        <a:xfrm>
          <a:off x="0" y="0"/>
          <a:ext cx="5303520" cy="1039367"/>
        </a:xfrm>
        <a:prstGeom prst="roundRect">
          <a:avLst>
            <a:gd name="adj" fmla="val 10000"/>
          </a:avLst>
        </a:prstGeom>
        <a:solidFill>
          <a:srgbClr val="64180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dobe Devanagari"/>
            </a:rPr>
            <a:t>Data Collection and Preprocessing</a:t>
          </a:r>
        </a:p>
      </dsp:txBody>
      <dsp:txXfrm>
        <a:off x="30442" y="30442"/>
        <a:ext cx="4094134" cy="978483"/>
      </dsp:txXfrm>
    </dsp:sp>
    <dsp:sp modelId="{1A5730C6-D5A3-4780-BC75-77E9608948A2}">
      <dsp:nvSpPr>
        <dsp:cNvPr id="0" name=""/>
        <dsp:cNvSpPr/>
      </dsp:nvSpPr>
      <dsp:spPr>
        <a:xfrm>
          <a:off x="444169" y="1228343"/>
          <a:ext cx="5303520" cy="1039367"/>
        </a:xfrm>
        <a:prstGeom prst="roundRect">
          <a:avLst>
            <a:gd name="adj" fmla="val 10000"/>
          </a:avLst>
        </a:prstGeom>
        <a:solidFill>
          <a:srgbClr val="6418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dobe Devanagari"/>
            </a:rPr>
            <a:t>Siamese Neural Network Architecture</a:t>
          </a:r>
        </a:p>
      </dsp:txBody>
      <dsp:txXfrm>
        <a:off x="474611" y="1258785"/>
        <a:ext cx="4122877" cy="978483"/>
      </dsp:txXfrm>
    </dsp:sp>
    <dsp:sp modelId="{91319B72-024B-4F56-A018-0074FA2DFAA9}">
      <dsp:nvSpPr>
        <dsp:cNvPr id="0" name=""/>
        <dsp:cNvSpPr/>
      </dsp:nvSpPr>
      <dsp:spPr>
        <a:xfrm>
          <a:off x="881710" y="2456687"/>
          <a:ext cx="5303520" cy="1039367"/>
        </a:xfrm>
        <a:prstGeom prst="roundRect">
          <a:avLst>
            <a:gd name="adj" fmla="val 10000"/>
          </a:avLst>
        </a:prstGeom>
        <a:solidFill>
          <a:srgbClr val="6418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Adobe Devanagari"/>
            </a:rPr>
            <a:t>Image Processing for Lesion Analysis</a:t>
          </a:r>
        </a:p>
      </dsp:txBody>
      <dsp:txXfrm>
        <a:off x="912152" y="2487129"/>
        <a:ext cx="4129506" cy="978483"/>
      </dsp:txXfrm>
    </dsp:sp>
    <dsp:sp modelId="{33B269BC-105C-44F0-97C4-F97E355280CC}">
      <dsp:nvSpPr>
        <dsp:cNvPr id="0" name=""/>
        <dsp:cNvSpPr/>
      </dsp:nvSpPr>
      <dsp:spPr>
        <a:xfrm>
          <a:off x="1325879" y="3685031"/>
          <a:ext cx="5303520" cy="1039367"/>
        </a:xfrm>
        <a:prstGeom prst="roundRect">
          <a:avLst>
            <a:gd name="adj" fmla="val 10000"/>
          </a:avLst>
        </a:prstGeom>
        <a:solidFill>
          <a:srgbClr val="6418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dobe Devanagari"/>
            </a:rPr>
            <a:t>Training the System</a:t>
          </a:r>
        </a:p>
      </dsp:txBody>
      <dsp:txXfrm>
        <a:off x="1356321" y="3715473"/>
        <a:ext cx="4122877" cy="978483"/>
      </dsp:txXfrm>
    </dsp:sp>
    <dsp:sp modelId="{CAF5B3FE-ECC3-449E-9885-7AA8B946BB87}">
      <dsp:nvSpPr>
        <dsp:cNvPr id="0" name=""/>
        <dsp:cNvSpPr/>
      </dsp:nvSpPr>
      <dsp:spPr>
        <a:xfrm>
          <a:off x="4627930" y="796061"/>
          <a:ext cx="675589" cy="675589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779938" y="796061"/>
        <a:ext cx="371573" cy="508381"/>
      </dsp:txXfrm>
    </dsp:sp>
    <dsp:sp modelId="{FE32C3F1-6FCF-4FE4-910B-05617588945F}">
      <dsp:nvSpPr>
        <dsp:cNvPr id="0" name=""/>
        <dsp:cNvSpPr/>
      </dsp:nvSpPr>
      <dsp:spPr>
        <a:xfrm>
          <a:off x="5072100" y="2024404"/>
          <a:ext cx="675589" cy="675589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224108" y="2024404"/>
        <a:ext cx="371573" cy="508381"/>
      </dsp:txXfrm>
    </dsp:sp>
    <dsp:sp modelId="{DD97B48D-8EA8-404A-8735-F65691662AD9}">
      <dsp:nvSpPr>
        <dsp:cNvPr id="0" name=""/>
        <dsp:cNvSpPr/>
      </dsp:nvSpPr>
      <dsp:spPr>
        <a:xfrm>
          <a:off x="5509641" y="3252748"/>
          <a:ext cx="675589" cy="675589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661649" y="3252748"/>
        <a:ext cx="371573" cy="508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E4579-7C49-4646-8BC2-BD1485AE39AD}">
      <dsp:nvSpPr>
        <dsp:cNvPr id="0" name=""/>
        <dsp:cNvSpPr/>
      </dsp:nvSpPr>
      <dsp:spPr>
        <a:xfrm>
          <a:off x="9310937" y="2035894"/>
          <a:ext cx="2786558" cy="2786700"/>
        </a:xfrm>
        <a:prstGeom prst="ellipse">
          <a:avLst/>
        </a:prstGeom>
        <a:solidFill>
          <a:srgbClr val="641800"/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70498-E193-46AF-A49D-A57473449643}">
      <dsp:nvSpPr>
        <dsp:cNvPr id="0" name=""/>
        <dsp:cNvSpPr/>
      </dsp:nvSpPr>
      <dsp:spPr>
        <a:xfrm>
          <a:off x="9404141" y="2128800"/>
          <a:ext cx="2601345" cy="26008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dobe Devanagari"/>
            </a:rPr>
            <a:t>Ensure Practical Applicability</a:t>
          </a:r>
        </a:p>
      </dsp:txBody>
      <dsp:txXfrm>
        <a:off x="9775762" y="2500425"/>
        <a:ext cx="1858103" cy="1857637"/>
      </dsp:txXfrm>
    </dsp:sp>
    <dsp:sp modelId="{567CA683-85D4-4DAC-9CD7-ECD87543864F}">
      <dsp:nvSpPr>
        <dsp:cNvPr id="0" name=""/>
        <dsp:cNvSpPr/>
      </dsp:nvSpPr>
      <dsp:spPr>
        <a:xfrm rot="2700000">
          <a:off x="6419203" y="2035698"/>
          <a:ext cx="2786603" cy="2786603"/>
        </a:xfrm>
        <a:prstGeom prst="teardrop">
          <a:avLst>
            <a:gd name="adj" fmla="val 100000"/>
          </a:avLst>
        </a:prstGeom>
        <a:solidFill>
          <a:srgbClr val="641800"/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D3462-E7AA-45B1-AFEA-3BD1465751C2}">
      <dsp:nvSpPr>
        <dsp:cNvPr id="0" name=""/>
        <dsp:cNvSpPr/>
      </dsp:nvSpPr>
      <dsp:spPr>
        <a:xfrm>
          <a:off x="6524379" y="2128800"/>
          <a:ext cx="2601345" cy="26008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dobe Devanagari"/>
            </a:rPr>
            <a:t>Incorporate Advanced Techniques</a:t>
          </a:r>
        </a:p>
      </dsp:txBody>
      <dsp:txXfrm>
        <a:off x="6896000" y="2500425"/>
        <a:ext cx="1858103" cy="1857637"/>
      </dsp:txXfrm>
    </dsp:sp>
    <dsp:sp modelId="{C6EBCA5A-E99E-49DC-B309-2798AA015BBD}">
      <dsp:nvSpPr>
        <dsp:cNvPr id="0" name=""/>
        <dsp:cNvSpPr/>
      </dsp:nvSpPr>
      <dsp:spPr>
        <a:xfrm rot="2700000">
          <a:off x="3551390" y="2035698"/>
          <a:ext cx="2786603" cy="2786603"/>
        </a:xfrm>
        <a:prstGeom prst="teardrop">
          <a:avLst>
            <a:gd name="adj" fmla="val 100000"/>
          </a:avLst>
        </a:prstGeom>
        <a:solidFill>
          <a:srgbClr val="641800"/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22575-DD41-4D5D-AF2B-C46253812331}">
      <dsp:nvSpPr>
        <dsp:cNvPr id="0" name=""/>
        <dsp:cNvSpPr/>
      </dsp:nvSpPr>
      <dsp:spPr>
        <a:xfrm>
          <a:off x="3644617" y="2128800"/>
          <a:ext cx="2601345" cy="26008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dobe Devanagari"/>
            </a:rPr>
            <a:t>Standardize Severity Assessment Based on Erythema</a:t>
          </a:r>
        </a:p>
      </dsp:txBody>
      <dsp:txXfrm>
        <a:off x="4016238" y="2500425"/>
        <a:ext cx="1858103" cy="1857637"/>
      </dsp:txXfrm>
    </dsp:sp>
    <dsp:sp modelId="{65DE9ABF-1DBA-4C09-B69F-51D0131E6382}">
      <dsp:nvSpPr>
        <dsp:cNvPr id="0" name=""/>
        <dsp:cNvSpPr/>
      </dsp:nvSpPr>
      <dsp:spPr>
        <a:xfrm rot="2700000">
          <a:off x="671628" y="2035698"/>
          <a:ext cx="2786603" cy="2786603"/>
        </a:xfrm>
        <a:prstGeom prst="teardrop">
          <a:avLst>
            <a:gd name="adj" fmla="val 100000"/>
          </a:avLst>
        </a:prstGeom>
        <a:solidFill>
          <a:srgbClr val="641800"/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FDCE9-CF8D-4FE6-8E01-EF92EE1731A5}">
      <dsp:nvSpPr>
        <dsp:cNvPr id="0" name=""/>
        <dsp:cNvSpPr/>
      </dsp:nvSpPr>
      <dsp:spPr>
        <a:xfrm>
          <a:off x="764855" y="2128800"/>
          <a:ext cx="2601345" cy="26008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41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dobe Devanagari"/>
            </a:rPr>
            <a:t>Develop a Robust Detection Model</a:t>
          </a:r>
        </a:p>
      </dsp:txBody>
      <dsp:txXfrm>
        <a:off x="1136476" y="2500425"/>
        <a:ext cx="1858103" cy="18576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BFDE1-7C77-4F27-AC24-63D79A34005B}">
      <dsp:nvSpPr>
        <dsp:cNvPr id="0" name=""/>
        <dsp:cNvSpPr/>
      </dsp:nvSpPr>
      <dsp:spPr>
        <a:xfrm>
          <a:off x="0" y="0"/>
          <a:ext cx="4987290" cy="754379"/>
        </a:xfrm>
        <a:prstGeom prst="roundRect">
          <a:avLst>
            <a:gd name="adj" fmla="val 10000"/>
          </a:avLst>
        </a:prstGeom>
        <a:solidFill>
          <a:srgbClr val="6418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dobe Devanagari"/>
            </a:rPr>
            <a:t>Adaptive Multi-Scale Feature Extraction</a:t>
          </a:r>
        </a:p>
      </dsp:txBody>
      <dsp:txXfrm>
        <a:off x="22095" y="22095"/>
        <a:ext cx="4084992" cy="710189"/>
      </dsp:txXfrm>
    </dsp:sp>
    <dsp:sp modelId="{4E7FAF1B-E92D-4F2F-B12E-C99334CE5979}">
      <dsp:nvSpPr>
        <dsp:cNvPr id="0" name=""/>
        <dsp:cNvSpPr/>
      </dsp:nvSpPr>
      <dsp:spPr>
        <a:xfrm>
          <a:off x="372427" y="859154"/>
          <a:ext cx="4987290" cy="754379"/>
        </a:xfrm>
        <a:prstGeom prst="roundRect">
          <a:avLst>
            <a:gd name="adj" fmla="val 10000"/>
          </a:avLst>
        </a:prstGeom>
        <a:solidFill>
          <a:srgbClr val="6418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dobe Devanagari"/>
            </a:rPr>
            <a:t>Explainable AI with Attention Maps</a:t>
          </a:r>
        </a:p>
      </dsp:txBody>
      <dsp:txXfrm>
        <a:off x="394522" y="881249"/>
        <a:ext cx="4080325" cy="710189"/>
      </dsp:txXfrm>
    </dsp:sp>
    <dsp:sp modelId="{BC156BED-4BEB-4AE9-8FC4-EAB4EC0E2EF3}">
      <dsp:nvSpPr>
        <dsp:cNvPr id="0" name=""/>
        <dsp:cNvSpPr/>
      </dsp:nvSpPr>
      <dsp:spPr>
        <a:xfrm>
          <a:off x="744854" y="1718309"/>
          <a:ext cx="4987290" cy="754379"/>
        </a:xfrm>
        <a:prstGeom prst="roundRect">
          <a:avLst>
            <a:gd name="adj" fmla="val 10000"/>
          </a:avLst>
        </a:prstGeom>
        <a:solidFill>
          <a:srgbClr val="6418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dobe Devanagari"/>
            </a:rPr>
            <a:t>Eczema Lesion Severity Assessment</a:t>
          </a:r>
        </a:p>
      </dsp:txBody>
      <dsp:txXfrm>
        <a:off x="766949" y="1740404"/>
        <a:ext cx="4080325" cy="710189"/>
      </dsp:txXfrm>
    </dsp:sp>
    <dsp:sp modelId="{6DB45C98-BFA2-468C-8D3A-E4C4237EB309}">
      <dsp:nvSpPr>
        <dsp:cNvPr id="0" name=""/>
        <dsp:cNvSpPr/>
      </dsp:nvSpPr>
      <dsp:spPr>
        <a:xfrm>
          <a:off x="1117282" y="2577464"/>
          <a:ext cx="4987290" cy="754379"/>
        </a:xfrm>
        <a:prstGeom prst="roundRect">
          <a:avLst>
            <a:gd name="adj" fmla="val 10000"/>
          </a:avLst>
        </a:prstGeom>
        <a:solidFill>
          <a:srgbClr val="6418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dobe Devanagari"/>
            </a:rPr>
            <a:t>Enhanced Robustness Through Advanced Augmentation</a:t>
          </a:r>
        </a:p>
      </dsp:txBody>
      <dsp:txXfrm>
        <a:off x="1139377" y="2599559"/>
        <a:ext cx="4080325" cy="710189"/>
      </dsp:txXfrm>
    </dsp:sp>
    <dsp:sp modelId="{30F537A3-2CE3-4FC7-808A-25A13EC4046C}">
      <dsp:nvSpPr>
        <dsp:cNvPr id="0" name=""/>
        <dsp:cNvSpPr/>
      </dsp:nvSpPr>
      <dsp:spPr>
        <a:xfrm>
          <a:off x="1489709" y="3436619"/>
          <a:ext cx="4987290" cy="754379"/>
        </a:xfrm>
        <a:prstGeom prst="roundRect">
          <a:avLst>
            <a:gd name="adj" fmla="val 10000"/>
          </a:avLst>
        </a:prstGeom>
        <a:solidFill>
          <a:srgbClr val="6418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dobe Devanagari"/>
            </a:rPr>
            <a:t>Comprehensive Eczema Diagnosis and Management</a:t>
          </a:r>
        </a:p>
      </dsp:txBody>
      <dsp:txXfrm>
        <a:off x="1511804" y="3458714"/>
        <a:ext cx="4080325" cy="710189"/>
      </dsp:txXfrm>
    </dsp:sp>
    <dsp:sp modelId="{6B00C873-23B2-46ED-83F3-79B3A2559018}">
      <dsp:nvSpPr>
        <dsp:cNvPr id="0" name=""/>
        <dsp:cNvSpPr/>
      </dsp:nvSpPr>
      <dsp:spPr>
        <a:xfrm>
          <a:off x="4496943" y="551116"/>
          <a:ext cx="490346" cy="490346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607271" y="551116"/>
        <a:ext cx="269690" cy="368985"/>
      </dsp:txXfrm>
    </dsp:sp>
    <dsp:sp modelId="{1D47A342-3A34-4BAA-9399-5FA656F80CA9}">
      <dsp:nvSpPr>
        <dsp:cNvPr id="0" name=""/>
        <dsp:cNvSpPr/>
      </dsp:nvSpPr>
      <dsp:spPr>
        <a:xfrm>
          <a:off x="4869370" y="1410271"/>
          <a:ext cx="490346" cy="490346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979698" y="1410271"/>
        <a:ext cx="269690" cy="368985"/>
      </dsp:txXfrm>
    </dsp:sp>
    <dsp:sp modelId="{80F225B0-C40C-460D-9657-A57AC196897B}">
      <dsp:nvSpPr>
        <dsp:cNvPr id="0" name=""/>
        <dsp:cNvSpPr/>
      </dsp:nvSpPr>
      <dsp:spPr>
        <a:xfrm>
          <a:off x="5241798" y="2256852"/>
          <a:ext cx="490346" cy="490346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352126" y="2256852"/>
        <a:ext cx="269690" cy="368985"/>
      </dsp:txXfrm>
    </dsp:sp>
    <dsp:sp modelId="{961F8C8E-D810-479A-92D7-8F00907119C0}">
      <dsp:nvSpPr>
        <dsp:cNvPr id="0" name=""/>
        <dsp:cNvSpPr/>
      </dsp:nvSpPr>
      <dsp:spPr>
        <a:xfrm>
          <a:off x="5614225" y="3124389"/>
          <a:ext cx="490346" cy="490346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724553" y="3124389"/>
        <a:ext cx="269690" cy="368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5/11/2025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20246FA8-DD97-7707-57C7-7DA187022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7" b="27059"/>
          <a:stretch/>
        </p:blipFill>
        <p:spPr>
          <a:xfrm>
            <a:off x="-1" y="0"/>
            <a:ext cx="12167421" cy="6324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442" y="2514600"/>
            <a:ext cx="7162800" cy="2362201"/>
          </a:xfrm>
        </p:spPr>
        <p:txBody>
          <a:bodyPr>
            <a:noAutofit/>
          </a:bodyPr>
          <a:lstStyle/>
          <a:p>
            <a:r>
              <a:rPr lang="en-US" b="1" dirty="0" err="1">
                <a:solidFill>
                  <a:srgbClr val="641800"/>
                </a:solidFill>
              </a:rPr>
              <a:t>DermaScope</a:t>
            </a:r>
            <a:r>
              <a:rPr lang="en-US" b="1" dirty="0">
                <a:solidFill>
                  <a:srgbClr val="641800"/>
                </a:solidFill>
              </a:rPr>
              <a:t> AI</a:t>
            </a:r>
            <a:br>
              <a:rPr lang="en-US" b="1" dirty="0">
                <a:solidFill>
                  <a:srgbClr val="641800"/>
                </a:solidFill>
              </a:rPr>
            </a:br>
            <a:r>
              <a:rPr lang="en-US" sz="3200" b="1" dirty="0">
                <a:solidFill>
                  <a:srgbClr val="641800"/>
                </a:solidFill>
              </a:rPr>
              <a:t>An AI-Driven Ecosystem for Autonomous Skin Disease Diagnosis and </a:t>
            </a:r>
            <a:br>
              <a:rPr lang="en-US" sz="3200" b="1" dirty="0">
                <a:solidFill>
                  <a:srgbClr val="641800"/>
                </a:solidFill>
              </a:rPr>
            </a:br>
            <a:r>
              <a:rPr lang="en-US" sz="3200" b="1" dirty="0">
                <a:solidFill>
                  <a:srgbClr val="641800"/>
                </a:solidFill>
              </a:rPr>
              <a:t>Proactive Management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6775" y="5638800"/>
            <a:ext cx="3048000" cy="5334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24-25J-210</a:t>
            </a:r>
          </a:p>
        </p:txBody>
      </p:sp>
      <p:pic>
        <p:nvPicPr>
          <p:cNvPr id="2" name="Picture 1" descr="A close-up of several slides&#10;&#10;Description automatically generated">
            <a:extLst>
              <a:ext uri="{FF2B5EF4-FFF2-40B4-BE49-F238E27FC236}">
                <a16:creationId xmlns:a16="http://schemas.microsoft.com/office/drawing/2014/main" id="{F095F2CF-3C86-3098-149B-4F3740562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/>
          <a:stretch/>
        </p:blipFill>
        <p:spPr>
          <a:xfrm>
            <a:off x="7753684" y="0"/>
            <a:ext cx="4438316" cy="6324600"/>
          </a:xfrm>
          <a:prstGeom prst="rect">
            <a:avLst/>
          </a:prstGeom>
        </p:spPr>
      </p:pic>
      <p:pic>
        <p:nvPicPr>
          <p:cNvPr id="11" name="Picture 10" descr="A logo with a person's face">
            <a:extLst>
              <a:ext uri="{FF2B5EF4-FFF2-40B4-BE49-F238E27FC236}">
                <a16:creationId xmlns:a16="http://schemas.microsoft.com/office/drawing/2014/main" id="{582036CF-1E9B-C829-B7D4-E2DBAFF51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84" y="372979"/>
            <a:ext cx="4438316" cy="19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E799-DCCE-EACB-A2F8-D3F5F73BD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F900B-F276-685E-5CF4-0A64B6004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3A7CE1CF-1326-6089-0CC5-2852744D5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0"/>
            <a:ext cx="12192000" cy="6248837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2795C3C-D681-0AAB-5752-5F32F814C876}"/>
              </a:ext>
            </a:extLst>
          </p:cNvPr>
          <p:cNvSpPr/>
          <p:nvPr/>
        </p:nvSpPr>
        <p:spPr>
          <a:xfrm>
            <a:off x="6075892" y="3369197"/>
            <a:ext cx="1143000" cy="1066800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641800"/>
                </a:solidFill>
                <a:latin typeface="Adobe Devanagari"/>
              </a:rPr>
              <a:t>2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A21E8D2-5708-481E-DFDD-120CB8484EF9}"/>
              </a:ext>
            </a:extLst>
          </p:cNvPr>
          <p:cNvSpPr/>
          <p:nvPr/>
        </p:nvSpPr>
        <p:spPr>
          <a:xfrm>
            <a:off x="7315200" y="4724400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1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1F6D3B0-52CD-DEDF-0FFD-132C9CD4DED2}"/>
              </a:ext>
            </a:extLst>
          </p:cNvPr>
          <p:cNvSpPr/>
          <p:nvPr/>
        </p:nvSpPr>
        <p:spPr>
          <a:xfrm>
            <a:off x="7010400" y="2168169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3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2AB95FD-70FC-DD03-63DC-47B4DA7A1B8E}"/>
              </a:ext>
            </a:extLst>
          </p:cNvPr>
          <p:cNvSpPr/>
          <p:nvPr/>
        </p:nvSpPr>
        <p:spPr>
          <a:xfrm>
            <a:off x="7620000" y="1143000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4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1D50ED6-78D5-B99C-4F80-CF13CD1EEDBA}"/>
              </a:ext>
            </a:extLst>
          </p:cNvPr>
          <p:cNvSpPr/>
          <p:nvPr/>
        </p:nvSpPr>
        <p:spPr>
          <a:xfrm>
            <a:off x="8458200" y="304800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C1402-1FDE-9062-CC32-4AE6BDA2F2A4}"/>
              </a:ext>
            </a:extLst>
          </p:cNvPr>
          <p:cNvSpPr txBox="1"/>
          <p:nvPr/>
        </p:nvSpPr>
        <p:spPr>
          <a:xfrm>
            <a:off x="3048000" y="705434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641800"/>
                </a:solidFill>
                <a:latin typeface="Adobe Devanagari"/>
              </a:rPr>
              <a:t>Research Objectives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4D7CE9-74EF-D066-0022-22A4D998FBD6}"/>
              </a:ext>
            </a:extLst>
          </p:cNvPr>
          <p:cNvSpPr/>
          <p:nvPr/>
        </p:nvSpPr>
        <p:spPr>
          <a:xfrm>
            <a:off x="442383" y="1874633"/>
            <a:ext cx="4724401" cy="3306967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71657-8CF9-1F65-9143-A282D9A22708}"/>
              </a:ext>
            </a:extLst>
          </p:cNvPr>
          <p:cNvSpPr txBox="1"/>
          <p:nvPr/>
        </p:nvSpPr>
        <p:spPr>
          <a:xfrm>
            <a:off x="876300" y="2159702"/>
            <a:ext cx="4038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obe Devanagari"/>
              </a:rPr>
              <a:t>Enhance Diagnostic Accuracy and Efficiency in Skin Disease Detection and Management Through Advanced Machine Learning Techniques.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622679-C296-E524-5E09-19C36AAA1A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6"/>
          <a:stretch/>
        </p:blipFill>
        <p:spPr>
          <a:xfrm>
            <a:off x="8516090" y="2151236"/>
            <a:ext cx="3082079" cy="2140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66A954-539F-85E7-3662-8BB733AE7E09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256516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2B90-5733-0310-B206-CD0078C9F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D032B-D6A8-8A62-7B45-C613ABFDC9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AE8CEABA-FEB4-8183-9F08-C720BBDC1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0"/>
            <a:ext cx="12192000" cy="6248837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97815E0-9BB2-E685-D653-2259063A211B}"/>
              </a:ext>
            </a:extLst>
          </p:cNvPr>
          <p:cNvSpPr/>
          <p:nvPr/>
        </p:nvSpPr>
        <p:spPr>
          <a:xfrm>
            <a:off x="6453718" y="2253797"/>
            <a:ext cx="1143000" cy="1066800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641800"/>
                </a:solidFill>
                <a:latin typeface="Adobe Devanagari"/>
              </a:rPr>
              <a:t>3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6C989F0-BFD2-2097-81BA-092158FB5435}"/>
              </a:ext>
            </a:extLst>
          </p:cNvPr>
          <p:cNvSpPr/>
          <p:nvPr/>
        </p:nvSpPr>
        <p:spPr>
          <a:xfrm>
            <a:off x="7653867" y="4815783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1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C40F4D71-2ECD-323F-9712-DE1E28BB9AE4}"/>
              </a:ext>
            </a:extLst>
          </p:cNvPr>
          <p:cNvSpPr/>
          <p:nvPr/>
        </p:nvSpPr>
        <p:spPr>
          <a:xfrm>
            <a:off x="6858000" y="3810000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2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B3903EF-BB6A-D31E-1715-71F62CB912EF}"/>
              </a:ext>
            </a:extLst>
          </p:cNvPr>
          <p:cNvSpPr/>
          <p:nvPr/>
        </p:nvSpPr>
        <p:spPr>
          <a:xfrm>
            <a:off x="7467600" y="1143000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4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8222556-D499-9CB6-6054-F34CEF0636B4}"/>
              </a:ext>
            </a:extLst>
          </p:cNvPr>
          <p:cNvSpPr/>
          <p:nvPr/>
        </p:nvSpPr>
        <p:spPr>
          <a:xfrm>
            <a:off x="8549957" y="411367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3C60F-E81D-776A-1498-4A32A35C5897}"/>
              </a:ext>
            </a:extLst>
          </p:cNvPr>
          <p:cNvSpPr txBox="1"/>
          <p:nvPr/>
        </p:nvSpPr>
        <p:spPr>
          <a:xfrm>
            <a:off x="3048000" y="705434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641800"/>
                </a:solidFill>
                <a:latin typeface="Adobe Devanagari"/>
              </a:rPr>
              <a:t>Research Objectives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457DD0-0189-5A7B-4258-A357F1811542}"/>
              </a:ext>
            </a:extLst>
          </p:cNvPr>
          <p:cNvSpPr/>
          <p:nvPr/>
        </p:nvSpPr>
        <p:spPr>
          <a:xfrm>
            <a:off x="442383" y="1874633"/>
            <a:ext cx="4724401" cy="3306967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44B6C-E35F-99F0-8D8B-1B541679A648}"/>
              </a:ext>
            </a:extLst>
          </p:cNvPr>
          <p:cNvSpPr txBox="1"/>
          <p:nvPr/>
        </p:nvSpPr>
        <p:spPr>
          <a:xfrm>
            <a:off x="838200" y="2345065"/>
            <a:ext cx="4038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obe Devanagari"/>
              </a:rPr>
              <a:t>Develop a Comprehensive Suite of Machine Learning and AI-Based Models for Acne Assessment and Management.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024302-58C9-3391-44AA-D8F7B17B6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r="2799"/>
          <a:stretch/>
        </p:blipFill>
        <p:spPr>
          <a:xfrm>
            <a:off x="8516090" y="2151236"/>
            <a:ext cx="3082079" cy="2140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4A95F7-6075-E11B-3A9C-32867CA59C01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348107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2889-19D5-9630-FF80-00D42D459C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06F81-AFC9-E7C0-AE82-B49CB545D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9BF23F57-54BE-3C69-FD45-130491BBD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0"/>
            <a:ext cx="12192000" cy="6248837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F1ECE26-DFB0-54B8-02B3-2C01C8AD1F36}"/>
              </a:ext>
            </a:extLst>
          </p:cNvPr>
          <p:cNvSpPr/>
          <p:nvPr/>
        </p:nvSpPr>
        <p:spPr>
          <a:xfrm>
            <a:off x="6588759" y="1877446"/>
            <a:ext cx="1143000" cy="1066800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641800"/>
                </a:solidFill>
                <a:latin typeface="Adobe Devanagari"/>
              </a:rPr>
              <a:t>4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3AD80A8-9D2A-CEC0-5F66-2B9CBB50D7FD}"/>
              </a:ext>
            </a:extLst>
          </p:cNvPr>
          <p:cNvSpPr/>
          <p:nvPr/>
        </p:nvSpPr>
        <p:spPr>
          <a:xfrm>
            <a:off x="8930957" y="5105400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1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9ED85744-D93A-7FB4-E00F-C5CFD668379E}"/>
              </a:ext>
            </a:extLst>
          </p:cNvPr>
          <p:cNvSpPr/>
          <p:nvPr/>
        </p:nvSpPr>
        <p:spPr>
          <a:xfrm>
            <a:off x="7787957" y="4538832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2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7065972-6CE0-B4D0-384D-49E565ED59B8}"/>
              </a:ext>
            </a:extLst>
          </p:cNvPr>
          <p:cNvSpPr/>
          <p:nvPr/>
        </p:nvSpPr>
        <p:spPr>
          <a:xfrm>
            <a:off x="7160259" y="3457498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3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464DB8E-B4F8-CF7C-FF15-33BCA9D64AD7}"/>
              </a:ext>
            </a:extLst>
          </p:cNvPr>
          <p:cNvSpPr/>
          <p:nvPr/>
        </p:nvSpPr>
        <p:spPr>
          <a:xfrm>
            <a:off x="7922259" y="983843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E1693-1950-6ABD-60AA-E95A0F4344A4}"/>
              </a:ext>
            </a:extLst>
          </p:cNvPr>
          <p:cNvSpPr txBox="1"/>
          <p:nvPr/>
        </p:nvSpPr>
        <p:spPr>
          <a:xfrm>
            <a:off x="3048000" y="70332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641800"/>
                </a:solidFill>
                <a:latin typeface="Adobe Devanagari"/>
              </a:rPr>
              <a:t>Research Objectives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0295E9-E6ED-4E9A-BD91-810C7E726A87}"/>
              </a:ext>
            </a:extLst>
          </p:cNvPr>
          <p:cNvSpPr/>
          <p:nvPr/>
        </p:nvSpPr>
        <p:spPr>
          <a:xfrm>
            <a:off x="442383" y="1874633"/>
            <a:ext cx="4724401" cy="3306967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3F8A2-BB12-255A-00E5-D2BC5DEC6D4C}"/>
              </a:ext>
            </a:extLst>
          </p:cNvPr>
          <p:cNvSpPr txBox="1"/>
          <p:nvPr/>
        </p:nvSpPr>
        <p:spPr>
          <a:xfrm>
            <a:off x="849895" y="2189288"/>
            <a:ext cx="4038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obe Devanagari"/>
              </a:rPr>
              <a:t>Develop an Advanced System for Accurate Detection and Severity Assessment of Eczema Using Image Processing Techniques.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5EE3D1-0EB4-72A3-17A4-F2D1A6222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6523"/>
          <a:stretch/>
        </p:blipFill>
        <p:spPr>
          <a:xfrm>
            <a:off x="8516090" y="2151236"/>
            <a:ext cx="3082079" cy="2140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438670-250A-DF74-5FEA-2170BD813BE9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48309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FFC4-FD36-C895-63DC-5E67BD2F6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570D3-AE96-8738-33C3-66517832C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D9A9318B-C64C-F540-4351-404D7B88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0"/>
            <a:ext cx="12192000" cy="6248837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3049A5DD-51E1-E6CA-1966-31FB054021D4}"/>
              </a:ext>
            </a:extLst>
          </p:cNvPr>
          <p:cNvSpPr/>
          <p:nvPr/>
        </p:nvSpPr>
        <p:spPr>
          <a:xfrm>
            <a:off x="7124700" y="1247055"/>
            <a:ext cx="1143000" cy="1066800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641800"/>
                </a:solidFill>
                <a:latin typeface="Adobe Devanagari"/>
              </a:rPr>
              <a:t>5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38241E7-7134-A109-08E2-FB75FB6979F7}"/>
              </a:ext>
            </a:extLst>
          </p:cNvPr>
          <p:cNvSpPr/>
          <p:nvPr/>
        </p:nvSpPr>
        <p:spPr>
          <a:xfrm>
            <a:off x="9311957" y="5029200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1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17529DC-3A96-3B38-13BF-B38D641D22A5}"/>
              </a:ext>
            </a:extLst>
          </p:cNvPr>
          <p:cNvSpPr/>
          <p:nvPr/>
        </p:nvSpPr>
        <p:spPr>
          <a:xfrm>
            <a:off x="8135090" y="4655615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2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4B5D65A-73F6-231D-BEA2-C81820631C5A}"/>
              </a:ext>
            </a:extLst>
          </p:cNvPr>
          <p:cNvSpPr/>
          <p:nvPr/>
        </p:nvSpPr>
        <p:spPr>
          <a:xfrm>
            <a:off x="7315200" y="3806501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3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7497CB2-DDB4-E736-C84C-1EF1FD56FE12}"/>
              </a:ext>
            </a:extLst>
          </p:cNvPr>
          <p:cNvSpPr/>
          <p:nvPr/>
        </p:nvSpPr>
        <p:spPr>
          <a:xfrm>
            <a:off x="7016751" y="2697367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1C69C-5572-44F6-74D1-0B09DB3B2A29}"/>
              </a:ext>
            </a:extLst>
          </p:cNvPr>
          <p:cNvSpPr txBox="1"/>
          <p:nvPr/>
        </p:nvSpPr>
        <p:spPr>
          <a:xfrm>
            <a:off x="3048000" y="70332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641800"/>
                </a:solidFill>
                <a:latin typeface="Adobe Devanagari"/>
              </a:rPr>
              <a:t>Research Objectives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ADB2E1-3AB0-1235-244F-1C9BA3B3EBD7}"/>
              </a:ext>
            </a:extLst>
          </p:cNvPr>
          <p:cNvSpPr/>
          <p:nvPr/>
        </p:nvSpPr>
        <p:spPr>
          <a:xfrm>
            <a:off x="442383" y="1874633"/>
            <a:ext cx="4724401" cy="3306967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C8A2E-9314-8135-27EB-97E492C038DD}"/>
              </a:ext>
            </a:extLst>
          </p:cNvPr>
          <p:cNvSpPr txBox="1"/>
          <p:nvPr/>
        </p:nvSpPr>
        <p:spPr>
          <a:xfrm>
            <a:off x="834658" y="2408846"/>
            <a:ext cx="40385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obe Devanagari"/>
              </a:rPr>
              <a:t>Apply Machine Learning and Computer Vision to Detect Psoriasis and Assess Its Scaling Severity from Images.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FAA3CC-B30A-63E5-E9E6-ED2242D5D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5" b="6265"/>
          <a:stretch/>
        </p:blipFill>
        <p:spPr>
          <a:xfrm>
            <a:off x="8516090" y="2151236"/>
            <a:ext cx="3082079" cy="2140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525359-8170-05CE-7A49-739789470C3E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29983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9E96-FBB9-1DFE-56D9-13D2E50CF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23E41-4293-C310-4617-2E4B0F869D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98BB2448-BD2E-01A1-4152-E91549530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0ABAEF-1380-32AA-2F0F-A751B19BC895}"/>
              </a:ext>
            </a:extLst>
          </p:cNvPr>
          <p:cNvSpPr txBox="1">
            <a:spLocks/>
          </p:cNvSpPr>
          <p:nvPr/>
        </p:nvSpPr>
        <p:spPr>
          <a:xfrm>
            <a:off x="686451" y="5150488"/>
            <a:ext cx="10363200" cy="555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dobe Devanagari"/>
              </a:rPr>
              <a:t>B.Sc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Devanagari"/>
              </a:rPr>
              <a:t> (Hons) Degree in Information Technology Specializing in Data Science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1AB12-F86F-3ACC-1D73-5E58759BD8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651F0-A2A6-BDBE-A75E-6C49868F4F28}"/>
              </a:ext>
            </a:extLst>
          </p:cNvPr>
          <p:cNvSpPr/>
          <p:nvPr/>
        </p:nvSpPr>
        <p:spPr>
          <a:xfrm>
            <a:off x="9103017" y="-15426"/>
            <a:ext cx="1946634" cy="2438399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15219-6267-D2F5-425C-BDE78DC52674}"/>
              </a:ext>
            </a:extLst>
          </p:cNvPr>
          <p:cNvSpPr txBox="1"/>
          <p:nvPr/>
        </p:nvSpPr>
        <p:spPr>
          <a:xfrm>
            <a:off x="686451" y="2119763"/>
            <a:ext cx="94001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641800"/>
                </a:solidFill>
                <a:latin typeface="Adobe Devanagari"/>
              </a:rPr>
              <a:t>Automated Advanced Acne Lesion </a:t>
            </a:r>
          </a:p>
          <a:p>
            <a:r>
              <a:rPr lang="en-US" sz="4000" b="1" dirty="0">
                <a:solidFill>
                  <a:srgbClr val="641800"/>
                </a:solidFill>
                <a:latin typeface="Adobe Devanagari"/>
              </a:rPr>
              <a:t>Analysis and Monitoring with Artificial Intelligence.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46358183-F07D-1FEA-88CC-2CCACC2C1B46}"/>
              </a:ext>
            </a:extLst>
          </p:cNvPr>
          <p:cNvSpPr/>
          <p:nvPr/>
        </p:nvSpPr>
        <p:spPr>
          <a:xfrm rot="5400000">
            <a:off x="10400855" y="843706"/>
            <a:ext cx="2426032" cy="732508"/>
          </a:xfrm>
          <a:prstGeom prst="homePlate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Component 1</a:t>
            </a:r>
          </a:p>
        </p:txBody>
      </p:sp>
      <p:pic>
        <p:nvPicPr>
          <p:cNvPr id="11" name="Picture 10" descr="A person in a red shirt&#10;&#10;Description automatically generated">
            <a:extLst>
              <a:ext uri="{FF2B5EF4-FFF2-40B4-BE49-F238E27FC236}">
                <a16:creationId xmlns:a16="http://schemas.microsoft.com/office/drawing/2014/main" id="{64A3E80F-0AAC-FD49-9AF8-8EA8948A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318" y="33759"/>
            <a:ext cx="1752031" cy="2252611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DAC697EA-8452-1A30-627E-D918CBE5099B}"/>
              </a:ext>
            </a:extLst>
          </p:cNvPr>
          <p:cNvSpPr txBox="1">
            <a:spLocks/>
          </p:cNvSpPr>
          <p:nvPr/>
        </p:nvSpPr>
        <p:spPr>
          <a:xfrm>
            <a:off x="-1828800" y="4291510"/>
            <a:ext cx="10363200" cy="1062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800" dirty="0"/>
              <a:t>IT21176456 | Gimmana M.R.M</a:t>
            </a:r>
          </a:p>
        </p:txBody>
      </p:sp>
    </p:spTree>
    <p:extLst>
      <p:ext uri="{BB962C8B-B14F-4D97-AF65-F5344CB8AC3E}">
        <p14:creationId xmlns:p14="http://schemas.microsoft.com/office/powerpoint/2010/main" val="675416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brown spots">
            <a:extLst>
              <a:ext uri="{FF2B5EF4-FFF2-40B4-BE49-F238E27FC236}">
                <a16:creationId xmlns:a16="http://schemas.microsoft.com/office/drawing/2014/main" id="{4CC978CD-ACD2-8B52-C67B-49ED4B9A9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69583-B863-BEC0-F029-BC2169F60A35}"/>
              </a:ext>
            </a:extLst>
          </p:cNvPr>
          <p:cNvSpPr txBox="1"/>
          <p:nvPr/>
        </p:nvSpPr>
        <p:spPr>
          <a:xfrm>
            <a:off x="533400" y="685800"/>
            <a:ext cx="2709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obe Devanagari"/>
              </a:rPr>
              <a:t>Background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965C18-E6DF-B7F1-D688-847A70DFEF6E}"/>
              </a:ext>
            </a:extLst>
          </p:cNvPr>
          <p:cNvSpPr/>
          <p:nvPr/>
        </p:nvSpPr>
        <p:spPr>
          <a:xfrm>
            <a:off x="656602" y="1676400"/>
            <a:ext cx="3048000" cy="1981200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dobe Devanagari"/>
              </a:rPr>
              <a:t>What is Acne ?</a:t>
            </a:r>
          </a:p>
        </p:txBody>
      </p:sp>
      <p:pic>
        <p:nvPicPr>
          <p:cNvPr id="14" name="Picture 13" descr="A diagram of skin and acne&#10;&#10;Description automatically generated">
            <a:extLst>
              <a:ext uri="{FF2B5EF4-FFF2-40B4-BE49-F238E27FC236}">
                <a16:creationId xmlns:a16="http://schemas.microsoft.com/office/drawing/2014/main" id="{AC89A2BB-ED9C-431A-8D49-D0C733540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04" y="545841"/>
            <a:ext cx="4249396" cy="29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9BB9AAB-5171-7E60-34E8-289DE2241F87}"/>
              </a:ext>
            </a:extLst>
          </p:cNvPr>
          <p:cNvSpPr/>
          <p:nvPr/>
        </p:nvSpPr>
        <p:spPr>
          <a:xfrm>
            <a:off x="3927705" y="3197840"/>
            <a:ext cx="3305718" cy="2140598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chemeClr val="bg1"/>
                </a:solidFill>
                <a:effectLst/>
                <a:latin typeface="Adobe Devanagari"/>
              </a:rPr>
              <a:t>Why we need an AI based Acne detection and monitoring system ?</a:t>
            </a:r>
            <a:endParaRPr lang="en-US" sz="3200" dirty="0">
              <a:solidFill>
                <a:schemeClr val="bg1"/>
              </a:solidFill>
              <a:effectLst/>
              <a:latin typeface="Adobe Devanagar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29405CA-8EB7-0938-84E6-148A85ACB138}"/>
              </a:ext>
            </a:extLst>
          </p:cNvPr>
          <p:cNvSpPr/>
          <p:nvPr/>
        </p:nvSpPr>
        <p:spPr>
          <a:xfrm>
            <a:off x="7465857" y="4063482"/>
            <a:ext cx="3048000" cy="1981200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chemeClr val="bg1"/>
                </a:solidFill>
                <a:effectLst/>
                <a:latin typeface="Adobe Devanagari"/>
              </a:rPr>
              <a:t>What is the importance ?</a:t>
            </a:r>
            <a:endParaRPr lang="en-US" sz="3200" dirty="0">
              <a:solidFill>
                <a:schemeClr val="bg1"/>
              </a:solidFill>
              <a:effectLst/>
              <a:latin typeface="Adobe Devanaga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B11B6E-F172-C14A-FBA0-00159E18C6A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</p:spTree>
    <p:extLst>
      <p:ext uri="{BB962C8B-B14F-4D97-AF65-F5344CB8AC3E}">
        <p14:creationId xmlns:p14="http://schemas.microsoft.com/office/powerpoint/2010/main" val="111163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7959-FD0F-016D-E9BA-63E8FE13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FFC4-DDF6-58AB-AEB8-89D5CCAF0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rown spots">
            <a:extLst>
              <a:ext uri="{FF2B5EF4-FFF2-40B4-BE49-F238E27FC236}">
                <a16:creationId xmlns:a16="http://schemas.microsoft.com/office/drawing/2014/main" id="{4D6A1F2E-CC61-A65C-EBFD-4E46B3FAB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02053-EE39-5A74-F42B-34E2EACBB470}"/>
              </a:ext>
            </a:extLst>
          </p:cNvPr>
          <p:cNvSpPr txBox="1"/>
          <p:nvPr/>
        </p:nvSpPr>
        <p:spPr>
          <a:xfrm>
            <a:off x="533400" y="685800"/>
            <a:ext cx="3326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obe Devanagari"/>
              </a:rPr>
              <a:t>What is Acne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F06F5-E5C3-C428-DF1C-B99A9AC18854}"/>
              </a:ext>
            </a:extLst>
          </p:cNvPr>
          <p:cNvSpPr txBox="1"/>
          <p:nvPr/>
        </p:nvSpPr>
        <p:spPr>
          <a:xfrm>
            <a:off x="514739" y="3429000"/>
            <a:ext cx="3604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obe Devanagari"/>
              </a:rPr>
              <a:t>Who gets Acne?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96C1B-5A15-B5E3-41EF-44433E25F8EF}"/>
              </a:ext>
            </a:extLst>
          </p:cNvPr>
          <p:cNvSpPr txBox="1"/>
          <p:nvPr/>
        </p:nvSpPr>
        <p:spPr>
          <a:xfrm>
            <a:off x="556846" y="3755866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>
              <a:latin typeface="Adobe Devanagari"/>
            </a:endParaRP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B0E6A86-0425-557D-A3FC-33CD9ABEA7F3}"/>
              </a:ext>
            </a:extLst>
          </p:cNvPr>
          <p:cNvSpPr/>
          <p:nvPr/>
        </p:nvSpPr>
        <p:spPr>
          <a:xfrm>
            <a:off x="2057400" y="1362908"/>
            <a:ext cx="9067800" cy="1992405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Adobe Devanagari"/>
              </a:rPr>
              <a:t>Acne is a common chronic disorder affecting the hair follicle and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obe Devanagari"/>
              </a:rPr>
              <a:t>sebaceous gland, in which there is expansion and blockage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dobe Devanagari"/>
              </a:rPr>
              <a:t>of the follicle and inflammation.</a:t>
            </a:r>
          </a:p>
          <a:p>
            <a:pPr algn="ctr"/>
            <a:endParaRPr lang="en-US" dirty="0">
              <a:latin typeface="Adobe Devanagari"/>
            </a:endParaRP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597D9D44-0504-8F49-B582-29AA96907F20}"/>
              </a:ext>
            </a:extLst>
          </p:cNvPr>
          <p:cNvSpPr/>
          <p:nvPr/>
        </p:nvSpPr>
        <p:spPr>
          <a:xfrm>
            <a:off x="2057400" y="4127718"/>
            <a:ext cx="9067800" cy="2044482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b="1" kern="1200" dirty="0">
                <a:solidFill>
                  <a:schemeClr val="bg1"/>
                </a:solidFill>
                <a:effectLst/>
                <a:latin typeface="Adobe Devanagari"/>
              </a:rPr>
              <a:t>Acne affects males and females of all races and ethnicities. </a:t>
            </a:r>
            <a:endParaRPr lang="en-US" sz="2400" b="1" dirty="0">
              <a:solidFill>
                <a:schemeClr val="bg1"/>
              </a:solidFill>
              <a:effectLst/>
              <a:latin typeface="Adobe Devanagari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chemeClr val="bg1"/>
                </a:solidFill>
                <a:effectLst/>
                <a:latin typeface="Adobe Devanagari"/>
              </a:rPr>
              <a:t>It is prevalent in adolescents and young adults, </a:t>
            </a:r>
            <a:endParaRPr lang="en-US" sz="2400" b="1" dirty="0">
              <a:solidFill>
                <a:schemeClr val="bg1"/>
              </a:solidFill>
              <a:effectLst/>
              <a:latin typeface="Adobe Devanagari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chemeClr val="bg1"/>
                </a:solidFill>
                <a:effectLst/>
                <a:latin typeface="Adobe Devanagari"/>
              </a:rPr>
              <a:t>with 85% of 16- to 18-year-olds affected. </a:t>
            </a:r>
            <a:endParaRPr lang="en-US" sz="2400" b="1" dirty="0">
              <a:solidFill>
                <a:schemeClr val="bg1"/>
              </a:solidFill>
              <a:effectLst/>
              <a:latin typeface="Adobe Devanagari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chemeClr val="bg1"/>
                </a:solidFill>
                <a:effectLst/>
                <a:latin typeface="Adobe Devanagari"/>
              </a:rPr>
              <a:t>However, it may sometimes occur in children and adults of all ages.</a:t>
            </a:r>
            <a:endParaRPr lang="en-US" sz="2400" b="1" dirty="0">
              <a:solidFill>
                <a:schemeClr val="bg1"/>
              </a:solidFill>
              <a:effectLst/>
              <a:latin typeface="Adobe Devanaga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532CD-2EA2-7974-8732-5CD09B053E3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</p:spTree>
    <p:extLst>
      <p:ext uri="{BB962C8B-B14F-4D97-AF65-F5344CB8AC3E}">
        <p14:creationId xmlns:p14="http://schemas.microsoft.com/office/powerpoint/2010/main" val="282517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B002-F562-864D-6A1E-60BB55AB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C32CD-4ECC-FA4B-4874-AD55DA02A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rown spots">
            <a:extLst>
              <a:ext uri="{FF2B5EF4-FFF2-40B4-BE49-F238E27FC236}">
                <a16:creationId xmlns:a16="http://schemas.microsoft.com/office/drawing/2014/main" id="{15E5311D-766E-155D-E1B1-1F10AEFAA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D9EA2-F0A3-0A0A-F7D7-835EC3E781D0}"/>
              </a:ext>
            </a:extLst>
          </p:cNvPr>
          <p:cNvSpPr txBox="1"/>
          <p:nvPr/>
        </p:nvSpPr>
        <p:spPr>
          <a:xfrm>
            <a:off x="533400" y="685800"/>
            <a:ext cx="2729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dobe Devanagari"/>
              </a:rPr>
              <a:t>Acne Stages</a:t>
            </a:r>
            <a:endParaRPr lang="en-US" sz="3600" b="1" dirty="0">
              <a:latin typeface="Adobe Devanaga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9DE3CB-2DDE-6B5C-09BF-CF1462CA1E9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6E48F-6592-DB14-D013-0803194D6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039743"/>
            <a:ext cx="7239000" cy="51019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685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rown spots">
            <a:extLst>
              <a:ext uri="{FF2B5EF4-FFF2-40B4-BE49-F238E27FC236}">
                <a16:creationId xmlns:a16="http://schemas.microsoft.com/office/drawing/2014/main" id="{9FC53DB4-C9A8-6779-DB97-0471EA07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8819E6-F0A5-0BDD-13A4-F4BC370A99E2}"/>
              </a:ext>
            </a:extLst>
          </p:cNvPr>
          <p:cNvSpPr txBox="1"/>
          <p:nvPr/>
        </p:nvSpPr>
        <p:spPr>
          <a:xfrm>
            <a:off x="808585" y="685800"/>
            <a:ext cx="10116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Devanagari"/>
              </a:rPr>
              <a:t>Why we need an AI based Acne detection and monitoring system ?</a:t>
            </a:r>
          </a:p>
        </p:txBody>
      </p:sp>
      <p:pic>
        <p:nvPicPr>
          <p:cNvPr id="8" name="Picture 7" descr="A white person holding a magnifying glass">
            <a:extLst>
              <a:ext uri="{FF2B5EF4-FFF2-40B4-BE49-F238E27FC236}">
                <a16:creationId xmlns:a16="http://schemas.microsoft.com/office/drawing/2014/main" id="{BD9FBD1E-4BB7-0E15-7622-B99F1AED4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62" y="2266622"/>
            <a:ext cx="451485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07545218-0E0E-463E-7786-4EA030115EE1}"/>
              </a:ext>
            </a:extLst>
          </p:cNvPr>
          <p:cNvSpPr/>
          <p:nvPr/>
        </p:nvSpPr>
        <p:spPr>
          <a:xfrm>
            <a:off x="609600" y="1447800"/>
            <a:ext cx="6353174" cy="4495800"/>
          </a:xfrm>
          <a:prstGeom prst="round1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Devanaga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D2A89-063F-06FC-17BE-3305F0FC0346}"/>
              </a:ext>
            </a:extLst>
          </p:cNvPr>
          <p:cNvSpPr txBox="1"/>
          <p:nvPr/>
        </p:nvSpPr>
        <p:spPr>
          <a:xfrm>
            <a:off x="942975" y="1956762"/>
            <a:ext cx="6019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Detect Acne in early stages.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Adobe Devanaga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Correct diagnosis of the current stage of the acne lesion.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Adobe Devanaga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Avoid Improper treatments.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Adobe Devanaga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Patients can track their healing progress.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Adobe Devanaga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Doctors can monitor the patient's healing progress between visits.</a:t>
            </a:r>
          </a:p>
        </p:txBody>
      </p:sp>
    </p:spTree>
    <p:extLst>
      <p:ext uri="{BB962C8B-B14F-4D97-AF65-F5344CB8AC3E}">
        <p14:creationId xmlns:p14="http://schemas.microsoft.com/office/powerpoint/2010/main" val="70362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3032-772E-4883-6DA4-DAC02B2D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84308-A033-7C57-3A21-E347776EA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rown spots">
            <a:extLst>
              <a:ext uri="{FF2B5EF4-FFF2-40B4-BE49-F238E27FC236}">
                <a16:creationId xmlns:a16="http://schemas.microsoft.com/office/drawing/2014/main" id="{2526190A-4B46-E9AD-875E-F896C3F88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5EDAFA-21A6-6075-84E0-EA8865D9F0B5}"/>
              </a:ext>
            </a:extLst>
          </p:cNvPr>
          <p:cNvSpPr txBox="1"/>
          <p:nvPr/>
        </p:nvSpPr>
        <p:spPr>
          <a:xfrm>
            <a:off x="747112" y="685800"/>
            <a:ext cx="5012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Devanagari"/>
              </a:rPr>
              <a:t>What is the importance ?</a:t>
            </a:r>
          </a:p>
        </p:txBody>
      </p:sp>
      <p:pic>
        <p:nvPicPr>
          <p:cNvPr id="6" name="Picture 5" descr="A person looking at her face">
            <a:extLst>
              <a:ext uri="{FF2B5EF4-FFF2-40B4-BE49-F238E27FC236}">
                <a16:creationId xmlns:a16="http://schemas.microsoft.com/office/drawing/2014/main" id="{DAA8FBCF-7FA3-8CC7-2CDD-4D018507D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11" y="2569028"/>
            <a:ext cx="5314467" cy="2589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9546A926-E3D8-B395-49BC-11F46F0C43E7}"/>
              </a:ext>
            </a:extLst>
          </p:cNvPr>
          <p:cNvSpPr/>
          <p:nvPr/>
        </p:nvSpPr>
        <p:spPr>
          <a:xfrm>
            <a:off x="533400" y="1752600"/>
            <a:ext cx="5791200" cy="4191000"/>
          </a:xfrm>
          <a:prstGeom prst="round1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Devanaga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EB73A-88BA-2A43-C80D-6DA469A7282D}"/>
              </a:ext>
            </a:extLst>
          </p:cNvPr>
          <p:cNvSpPr txBox="1"/>
          <p:nvPr/>
        </p:nvSpPr>
        <p:spPr>
          <a:xfrm>
            <a:off x="735299" y="2309109"/>
            <a:ext cx="51446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Early Detection and Diagnosis.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Adobe Devanaga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Personalized Healing Progress Monitoring.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Adobe Devanaga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Improved Accessibility and Convenience.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Adobe Devanaga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Remote Monitoring and Follow-up.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Adobe Devanaga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Data-Driven Insights.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A14F86-B339-960A-585E-0DAF66D5677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</p:spTree>
    <p:extLst>
      <p:ext uri="{BB962C8B-B14F-4D97-AF65-F5344CB8AC3E}">
        <p14:creationId xmlns:p14="http://schemas.microsoft.com/office/powerpoint/2010/main" val="346274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4159620-04AF-E8B6-029B-798A33FC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879D4F74-0641-5A9C-BC34-96F4ADF0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pic>
        <p:nvPicPr>
          <p:cNvPr id="12" name="Picture 11" descr="A logo with a person's face">
            <a:extLst>
              <a:ext uri="{FF2B5EF4-FFF2-40B4-BE49-F238E27FC236}">
                <a16:creationId xmlns:a16="http://schemas.microsoft.com/office/drawing/2014/main" id="{291C180C-C583-4A71-FB56-210E23712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430379"/>
            <a:ext cx="4438316" cy="1997241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6B0BBC45-2CB0-BD37-0BFB-7508EDAD0DF5}"/>
              </a:ext>
            </a:extLst>
          </p:cNvPr>
          <p:cNvSpPr txBox="1">
            <a:spLocks/>
          </p:cNvSpPr>
          <p:nvPr/>
        </p:nvSpPr>
        <p:spPr>
          <a:xfrm>
            <a:off x="1940977" y="2135681"/>
            <a:ext cx="3590527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1800" b="1">
                <a:latin typeface="Adobe Devanagari"/>
              </a:rPr>
              <a:t>Gimmana M.R.M</a:t>
            </a:r>
            <a:br>
              <a:rPr lang="en-US" sz="1800" b="1">
                <a:latin typeface="Adobe Devanagari"/>
              </a:rPr>
            </a:br>
            <a:r>
              <a:rPr lang="en-US" sz="1800" b="1">
                <a:latin typeface="Adobe Devanagari"/>
              </a:rPr>
              <a:t>IT21176456</a:t>
            </a:r>
            <a:endParaRPr lang="en-US" sz="1800" b="1" dirty="0">
              <a:latin typeface="Adobe Devanaga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1880F2-7F5E-08DE-7264-50404A163B25}"/>
              </a:ext>
            </a:extLst>
          </p:cNvPr>
          <p:cNvSpPr/>
          <p:nvPr/>
        </p:nvSpPr>
        <p:spPr>
          <a:xfrm>
            <a:off x="3182737" y="753705"/>
            <a:ext cx="1107010" cy="1362075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pic>
        <p:nvPicPr>
          <p:cNvPr id="25" name="Picture 24" descr="A person in a red shirt&#10;&#10;Description automatically generated">
            <a:extLst>
              <a:ext uri="{FF2B5EF4-FFF2-40B4-BE49-F238E27FC236}">
                <a16:creationId xmlns:a16="http://schemas.microsoft.com/office/drawing/2014/main" id="{40A713E7-0712-4A3A-B972-E58F9D3D1E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7" y="825142"/>
            <a:ext cx="933509" cy="12191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74A2397-3F57-E135-CEBF-724490B44D0E}"/>
              </a:ext>
            </a:extLst>
          </p:cNvPr>
          <p:cNvSpPr/>
          <p:nvPr/>
        </p:nvSpPr>
        <p:spPr>
          <a:xfrm>
            <a:off x="1294730" y="2254765"/>
            <a:ext cx="1107010" cy="1489248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pic>
        <p:nvPicPr>
          <p:cNvPr id="32" name="Picture 31" descr="A person in a blue shirt&#10;&#10;Description automatically generated">
            <a:extLst>
              <a:ext uri="{FF2B5EF4-FFF2-40B4-BE49-F238E27FC236}">
                <a16:creationId xmlns:a16="http://schemas.microsoft.com/office/drawing/2014/main" id="{6069E27F-8BE5-3832-8BBE-BA19D59511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40" y="2322860"/>
            <a:ext cx="1005560" cy="1334740"/>
          </a:xfrm>
          <a:prstGeom prst="rect">
            <a:avLst/>
          </a:prstGeom>
        </p:spPr>
      </p:pic>
      <p:sp>
        <p:nvSpPr>
          <p:cNvPr id="33" name="Title 4">
            <a:extLst>
              <a:ext uri="{FF2B5EF4-FFF2-40B4-BE49-F238E27FC236}">
                <a16:creationId xmlns:a16="http://schemas.microsoft.com/office/drawing/2014/main" id="{B17FD604-DB72-76C1-95FC-C1B08C2D8A2D}"/>
              </a:ext>
            </a:extLst>
          </p:cNvPr>
          <p:cNvSpPr txBox="1">
            <a:spLocks/>
          </p:cNvSpPr>
          <p:nvPr/>
        </p:nvSpPr>
        <p:spPr>
          <a:xfrm>
            <a:off x="64156" y="3812108"/>
            <a:ext cx="3590527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1800" b="1" dirty="0" err="1">
                <a:latin typeface="Adobe Devanagari"/>
              </a:rPr>
              <a:t>Lakshani</a:t>
            </a:r>
            <a:r>
              <a:rPr lang="en-US" sz="1800" b="1" dirty="0">
                <a:latin typeface="Adobe Devanagari"/>
              </a:rPr>
              <a:t> D.M.W.S</a:t>
            </a:r>
          </a:p>
          <a:p>
            <a:r>
              <a:rPr lang="en-US" sz="1800" b="1" dirty="0">
                <a:latin typeface="Adobe Devanagari"/>
              </a:rPr>
              <a:t>IT21262104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D2BB8A-3C1C-1A7F-0A5D-E84E95A32331}"/>
              </a:ext>
            </a:extLst>
          </p:cNvPr>
          <p:cNvSpPr/>
          <p:nvPr/>
        </p:nvSpPr>
        <p:spPr>
          <a:xfrm>
            <a:off x="2971800" y="4088855"/>
            <a:ext cx="1238309" cy="1362075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70841D9-0298-D40E-3862-85623FF256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2" y="4153848"/>
            <a:ext cx="1076210" cy="1224305"/>
          </a:xfrm>
          <a:prstGeom prst="rect">
            <a:avLst/>
          </a:prstGeom>
        </p:spPr>
      </p:pic>
      <p:sp>
        <p:nvSpPr>
          <p:cNvPr id="36" name="Title 4">
            <a:extLst>
              <a:ext uri="{FF2B5EF4-FFF2-40B4-BE49-F238E27FC236}">
                <a16:creationId xmlns:a16="http://schemas.microsoft.com/office/drawing/2014/main" id="{39BAF087-97BE-2827-7A2D-1F1A7E42E2C5}"/>
              </a:ext>
            </a:extLst>
          </p:cNvPr>
          <p:cNvSpPr txBox="1">
            <a:spLocks/>
          </p:cNvSpPr>
          <p:nvPr/>
        </p:nvSpPr>
        <p:spPr>
          <a:xfrm>
            <a:off x="1790843" y="5493069"/>
            <a:ext cx="3590527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1800" b="1" dirty="0">
                <a:latin typeface="Adobe Devanagari"/>
              </a:rPr>
              <a:t>Perera W.A.S.K</a:t>
            </a:r>
          </a:p>
          <a:p>
            <a:r>
              <a:rPr lang="en-US" sz="1800" b="1" dirty="0">
                <a:latin typeface="Adobe Devanagari"/>
              </a:rPr>
              <a:t>IT21261732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BC6AD-6812-5F74-F278-D4696933347F}"/>
              </a:ext>
            </a:extLst>
          </p:cNvPr>
          <p:cNvSpPr/>
          <p:nvPr/>
        </p:nvSpPr>
        <p:spPr>
          <a:xfrm>
            <a:off x="6650344" y="459855"/>
            <a:ext cx="1219200" cy="1362075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pic>
        <p:nvPicPr>
          <p:cNvPr id="38" name="Picture 37" descr="A person in a suit&#10;&#10;Description automatically generated">
            <a:extLst>
              <a:ext uri="{FF2B5EF4-FFF2-40B4-BE49-F238E27FC236}">
                <a16:creationId xmlns:a16="http://schemas.microsoft.com/office/drawing/2014/main" id="{E0ED2D90-FFC0-7079-04E1-98A400168A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" r="6263"/>
          <a:stretch/>
        </p:blipFill>
        <p:spPr>
          <a:xfrm>
            <a:off x="6735902" y="515798"/>
            <a:ext cx="1078077" cy="1250188"/>
          </a:xfrm>
          <a:prstGeom prst="rect">
            <a:avLst/>
          </a:prstGeom>
        </p:spPr>
      </p:pic>
      <p:sp>
        <p:nvSpPr>
          <p:cNvPr id="39" name="Title 4">
            <a:extLst>
              <a:ext uri="{FF2B5EF4-FFF2-40B4-BE49-F238E27FC236}">
                <a16:creationId xmlns:a16="http://schemas.microsoft.com/office/drawing/2014/main" id="{A93CFAD9-2D6A-B4FC-DDC7-2D02FC7835C0}"/>
              </a:ext>
            </a:extLst>
          </p:cNvPr>
          <p:cNvSpPr txBox="1">
            <a:spLocks/>
          </p:cNvSpPr>
          <p:nvPr/>
        </p:nvSpPr>
        <p:spPr>
          <a:xfrm>
            <a:off x="5479676" y="1873367"/>
            <a:ext cx="3590527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1800" b="1" dirty="0">
                <a:latin typeface="Adobe Devanagari"/>
              </a:rPr>
              <a:t>Mr. Samadhi </a:t>
            </a:r>
            <a:r>
              <a:rPr lang="en-US" sz="1800" b="1" dirty="0" err="1">
                <a:latin typeface="Adobe Devanagari"/>
              </a:rPr>
              <a:t>Rathnayake</a:t>
            </a:r>
            <a:endParaRPr lang="en-US" sz="1800" b="1" dirty="0">
              <a:latin typeface="Adobe Devanagari"/>
            </a:endParaRPr>
          </a:p>
          <a:p>
            <a:r>
              <a:rPr lang="en-US" sz="1800" b="1" dirty="0">
                <a:latin typeface="Adobe Devanagari"/>
              </a:rPr>
              <a:t>Supervisor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E6994A-D06B-2294-C23D-B494E1E643E6}"/>
              </a:ext>
            </a:extLst>
          </p:cNvPr>
          <p:cNvSpPr/>
          <p:nvPr/>
        </p:nvSpPr>
        <p:spPr>
          <a:xfrm>
            <a:off x="8882457" y="848640"/>
            <a:ext cx="1219199" cy="1550896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pic>
        <p:nvPicPr>
          <p:cNvPr id="41" name="Picture 40" descr="A person with a beard&#10;&#10;Description automatically generated">
            <a:extLst>
              <a:ext uri="{FF2B5EF4-FFF2-40B4-BE49-F238E27FC236}">
                <a16:creationId xmlns:a16="http://schemas.microsoft.com/office/drawing/2014/main" id="{608EB4A2-36CB-9A53-02C3-A190669371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37" y="925315"/>
            <a:ext cx="1048159" cy="1397545"/>
          </a:xfrm>
          <a:prstGeom prst="rect">
            <a:avLst/>
          </a:prstGeom>
        </p:spPr>
      </p:pic>
      <p:sp>
        <p:nvSpPr>
          <p:cNvPr id="42" name="Title 4">
            <a:extLst>
              <a:ext uri="{FF2B5EF4-FFF2-40B4-BE49-F238E27FC236}">
                <a16:creationId xmlns:a16="http://schemas.microsoft.com/office/drawing/2014/main" id="{F1F5242A-4A3A-D863-5D21-D646F56E63CE}"/>
              </a:ext>
            </a:extLst>
          </p:cNvPr>
          <p:cNvSpPr txBox="1">
            <a:spLocks/>
          </p:cNvSpPr>
          <p:nvPr/>
        </p:nvSpPr>
        <p:spPr>
          <a:xfrm>
            <a:off x="7705752" y="2467515"/>
            <a:ext cx="3590527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1800" b="1" dirty="0">
                <a:latin typeface="Adobe Devanagari"/>
              </a:rPr>
              <a:t>Dr. Junius Anjana</a:t>
            </a:r>
          </a:p>
          <a:p>
            <a:r>
              <a:rPr lang="en-US" sz="1800" b="1" dirty="0">
                <a:latin typeface="Adobe Devanagari"/>
              </a:rPr>
              <a:t>Co - Supervisor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EE4307-7FE1-DF26-0362-2A4756C90B14}"/>
              </a:ext>
            </a:extLst>
          </p:cNvPr>
          <p:cNvSpPr/>
          <p:nvPr/>
        </p:nvSpPr>
        <p:spPr>
          <a:xfrm>
            <a:off x="9961376" y="3215104"/>
            <a:ext cx="1305093" cy="1550896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pic>
        <p:nvPicPr>
          <p:cNvPr id="44" name="Picture 43" descr="A person sitting at a desk&#10;&#10;Description automatically generated">
            <a:extLst>
              <a:ext uri="{FF2B5EF4-FFF2-40B4-BE49-F238E27FC236}">
                <a16:creationId xmlns:a16="http://schemas.microsoft.com/office/drawing/2014/main" id="{2915512D-D88C-6D62-AD22-BEEDB6267D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2" r="6173"/>
          <a:stretch/>
        </p:blipFill>
        <p:spPr>
          <a:xfrm>
            <a:off x="10025096" y="3302173"/>
            <a:ext cx="1182068" cy="1385543"/>
          </a:xfrm>
          <a:prstGeom prst="rect">
            <a:avLst/>
          </a:prstGeom>
        </p:spPr>
      </p:pic>
      <p:sp>
        <p:nvSpPr>
          <p:cNvPr id="45" name="Title 4">
            <a:extLst>
              <a:ext uri="{FF2B5EF4-FFF2-40B4-BE49-F238E27FC236}">
                <a16:creationId xmlns:a16="http://schemas.microsoft.com/office/drawing/2014/main" id="{A8C66920-58AC-BA57-4D3D-302B8A64B742}"/>
              </a:ext>
            </a:extLst>
          </p:cNvPr>
          <p:cNvSpPr txBox="1">
            <a:spLocks/>
          </p:cNvSpPr>
          <p:nvPr/>
        </p:nvSpPr>
        <p:spPr>
          <a:xfrm>
            <a:off x="8818658" y="4810994"/>
            <a:ext cx="3590527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1800" b="1" dirty="0">
                <a:latin typeface="Adobe Devanagari"/>
              </a:rPr>
              <a:t>Dr. Saman </a:t>
            </a:r>
            <a:r>
              <a:rPr lang="en-US" sz="1800" b="1" dirty="0" err="1">
                <a:latin typeface="Adobe Devanagari"/>
              </a:rPr>
              <a:t>Gunasekara</a:t>
            </a:r>
            <a:endParaRPr lang="en-US" sz="1800" b="1" dirty="0">
              <a:latin typeface="Adobe Devanagari"/>
            </a:endParaRPr>
          </a:p>
          <a:p>
            <a:r>
              <a:rPr lang="en-US" sz="1800" b="1" dirty="0">
                <a:latin typeface="Adobe Devanagari"/>
              </a:rPr>
              <a:t>External Supervisor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8EA205-ACD9-7DB5-FD5C-3769253F3DE1}"/>
              </a:ext>
            </a:extLst>
          </p:cNvPr>
          <p:cNvSpPr/>
          <p:nvPr/>
        </p:nvSpPr>
        <p:spPr>
          <a:xfrm>
            <a:off x="7357426" y="3902103"/>
            <a:ext cx="1107010" cy="1362075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sp>
        <p:nvSpPr>
          <p:cNvPr id="47" name="Title 4">
            <a:extLst>
              <a:ext uri="{FF2B5EF4-FFF2-40B4-BE49-F238E27FC236}">
                <a16:creationId xmlns:a16="http://schemas.microsoft.com/office/drawing/2014/main" id="{00BDDDA7-4FF5-E439-A3B8-6844C5069D85}"/>
              </a:ext>
            </a:extLst>
          </p:cNvPr>
          <p:cNvSpPr txBox="1">
            <a:spLocks/>
          </p:cNvSpPr>
          <p:nvPr/>
        </p:nvSpPr>
        <p:spPr>
          <a:xfrm>
            <a:off x="6115667" y="5293464"/>
            <a:ext cx="3590527" cy="56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1800" b="1" dirty="0">
                <a:latin typeface="Adobe Devanagari"/>
              </a:rPr>
              <a:t>Dr. </a:t>
            </a:r>
            <a:r>
              <a:rPr lang="en-US" sz="1800" b="1" dirty="0" err="1">
                <a:latin typeface="Adobe Devanagari"/>
              </a:rPr>
              <a:t>kasun</a:t>
            </a:r>
            <a:r>
              <a:rPr lang="en-US" sz="1800" b="1" dirty="0">
                <a:latin typeface="Adobe Devanagari"/>
              </a:rPr>
              <a:t> </a:t>
            </a:r>
            <a:r>
              <a:rPr lang="en-US" sz="1800" b="1" dirty="0" err="1">
                <a:latin typeface="Adobe Devanagari"/>
              </a:rPr>
              <a:t>Nayanakantha</a:t>
            </a:r>
            <a:endParaRPr lang="en-US" sz="1800" b="1" dirty="0">
              <a:latin typeface="Adobe Devanagari"/>
            </a:endParaRPr>
          </a:p>
          <a:p>
            <a:r>
              <a:rPr lang="en-US" sz="1800" b="1" dirty="0">
                <a:latin typeface="Adobe Devanagari"/>
              </a:rPr>
              <a:t>External Supervisor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B93005-BB89-E490-3D8D-14138D39A65E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  <p:pic>
        <p:nvPicPr>
          <p:cNvPr id="49" name="Picture 48" descr="A doctor with a stethoscope around his neck&#10;&#10;Description automatically generated">
            <a:extLst>
              <a:ext uri="{FF2B5EF4-FFF2-40B4-BE49-F238E27FC236}">
                <a16:creationId xmlns:a16="http://schemas.microsoft.com/office/drawing/2014/main" id="{D07F4C45-7E07-3E0A-60D9-DB773970850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7"/>
          <a:stretch/>
        </p:blipFill>
        <p:spPr>
          <a:xfrm>
            <a:off x="7418605" y="3956015"/>
            <a:ext cx="978468" cy="12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67A3-993C-967A-902F-64A832C2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E0C3C-6750-C754-6824-59D1BC4C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27D9B28B-089F-A2C2-D402-7F67F5B4C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0" y="-38100"/>
            <a:ext cx="12192000" cy="6362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CB13AD-C329-3F9C-72C0-1E1372967E8F}"/>
              </a:ext>
            </a:extLst>
          </p:cNvPr>
          <p:cNvSpPr txBox="1">
            <a:spLocks/>
          </p:cNvSpPr>
          <p:nvPr/>
        </p:nvSpPr>
        <p:spPr>
          <a:xfrm>
            <a:off x="304800" y="48250"/>
            <a:ext cx="11684000" cy="1775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/>
            <a:r>
              <a:rPr lang="en-US" sz="4000" b="1" dirty="0">
                <a:latin typeface="Adobe Devanagari"/>
              </a:rPr>
              <a:t>Research problem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DA121961-65B2-4D45-E10D-2AD5B0121CFF}"/>
              </a:ext>
            </a:extLst>
          </p:cNvPr>
          <p:cNvSpPr/>
          <p:nvPr/>
        </p:nvSpPr>
        <p:spPr>
          <a:xfrm>
            <a:off x="354957" y="1823944"/>
            <a:ext cx="7646043" cy="3205256"/>
          </a:xfrm>
          <a:prstGeom prst="round2Diag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dobe Devanagari"/>
              </a:rPr>
              <a:t>How can we develop advanced machine learning techniques be leveraged through image analysis to enhance the precision of acne diagnosis and monitor treatment efficacy?</a:t>
            </a:r>
          </a:p>
        </p:txBody>
      </p:sp>
      <p:pic>
        <p:nvPicPr>
          <p:cNvPr id="7" name="Picture 6" descr="A diagram of a skin structure">
            <a:extLst>
              <a:ext uri="{FF2B5EF4-FFF2-40B4-BE49-F238E27FC236}">
                <a16:creationId xmlns:a16="http://schemas.microsoft.com/office/drawing/2014/main" id="{870B9427-6AB0-E61E-CCA0-4326F2972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219200"/>
            <a:ext cx="3101016" cy="4125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2C70E6-99DD-7065-1F85-7720616944E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</p:spTree>
    <p:extLst>
      <p:ext uri="{BB962C8B-B14F-4D97-AF65-F5344CB8AC3E}">
        <p14:creationId xmlns:p14="http://schemas.microsoft.com/office/powerpoint/2010/main" val="325186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ACF5-0A03-C05B-AAEE-D673F6A2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82825-665E-0EAD-BABB-9774E20D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51884FF4-89A2-996D-31F3-EBA24DB05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0" y="-38100"/>
            <a:ext cx="12192000" cy="63627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9F65C9-6906-ECF9-6CA6-37071D572447}"/>
              </a:ext>
            </a:extLst>
          </p:cNvPr>
          <p:cNvGraphicFramePr/>
          <p:nvPr/>
        </p:nvGraphicFramePr>
        <p:xfrm>
          <a:off x="-294833" y="0"/>
          <a:ext cx="124714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3656D61E-FD8E-A9BB-A843-0962B559B6E7}"/>
              </a:ext>
            </a:extLst>
          </p:cNvPr>
          <p:cNvSpPr txBox="1">
            <a:spLocks/>
          </p:cNvSpPr>
          <p:nvPr/>
        </p:nvSpPr>
        <p:spPr>
          <a:xfrm>
            <a:off x="254000" y="304800"/>
            <a:ext cx="11684000" cy="1775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>
                <a:latin typeface="Adobe Devanagari"/>
              </a:rPr>
              <a:t>Specific Sub Objectives</a:t>
            </a:r>
            <a:endParaRPr lang="en-US" sz="4000" dirty="0">
              <a:latin typeface="Adobe Devanaga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C3AB8-027B-A82B-76FA-90B269EF55D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</p:spTree>
    <p:extLst>
      <p:ext uri="{BB962C8B-B14F-4D97-AF65-F5344CB8AC3E}">
        <p14:creationId xmlns:p14="http://schemas.microsoft.com/office/powerpoint/2010/main" val="100276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593E-C82C-CA4E-CF7E-23156CFC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8AAEF-E407-FBAA-D174-7468FF47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D412349C-E1E7-FE8A-52D0-579FD680F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5E7B06-1DF8-747C-6053-479235D80772}"/>
              </a:ext>
            </a:extLst>
          </p:cNvPr>
          <p:cNvSpPr txBox="1">
            <a:spLocks/>
          </p:cNvSpPr>
          <p:nvPr/>
        </p:nvSpPr>
        <p:spPr>
          <a:xfrm>
            <a:off x="4558866" y="290873"/>
            <a:ext cx="3561132" cy="615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Adobe Devanagari"/>
              </a:rPr>
              <a:t>Research Gap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BBE730-714A-0895-58D6-BD725BD36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72228"/>
              </p:ext>
            </p:extLst>
          </p:nvPr>
        </p:nvGraphicFramePr>
        <p:xfrm>
          <a:off x="4501049" y="2036737"/>
          <a:ext cx="7478515" cy="30541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82068">
                  <a:extLst>
                    <a:ext uri="{9D8B030D-6E8A-4147-A177-3AD203B41FA5}">
                      <a16:colId xmlns:a16="http://schemas.microsoft.com/office/drawing/2014/main" val="2621333920"/>
                    </a:ext>
                  </a:extLst>
                </a:gridCol>
                <a:gridCol w="736429">
                  <a:extLst>
                    <a:ext uri="{9D8B030D-6E8A-4147-A177-3AD203B41FA5}">
                      <a16:colId xmlns:a16="http://schemas.microsoft.com/office/drawing/2014/main" val="406654605"/>
                    </a:ext>
                  </a:extLst>
                </a:gridCol>
                <a:gridCol w="743868">
                  <a:extLst>
                    <a:ext uri="{9D8B030D-6E8A-4147-A177-3AD203B41FA5}">
                      <a16:colId xmlns:a16="http://schemas.microsoft.com/office/drawing/2014/main" val="968908481"/>
                    </a:ext>
                  </a:extLst>
                </a:gridCol>
                <a:gridCol w="743868">
                  <a:extLst>
                    <a:ext uri="{9D8B030D-6E8A-4147-A177-3AD203B41FA5}">
                      <a16:colId xmlns:a16="http://schemas.microsoft.com/office/drawing/2014/main" val="1535627062"/>
                    </a:ext>
                  </a:extLst>
                </a:gridCol>
                <a:gridCol w="743868">
                  <a:extLst>
                    <a:ext uri="{9D8B030D-6E8A-4147-A177-3AD203B41FA5}">
                      <a16:colId xmlns:a16="http://schemas.microsoft.com/office/drawing/2014/main" val="734107691"/>
                    </a:ext>
                  </a:extLst>
                </a:gridCol>
                <a:gridCol w="615577">
                  <a:extLst>
                    <a:ext uri="{9D8B030D-6E8A-4147-A177-3AD203B41FA5}">
                      <a16:colId xmlns:a16="http://schemas.microsoft.com/office/drawing/2014/main" val="4258505927"/>
                    </a:ext>
                  </a:extLst>
                </a:gridCol>
                <a:gridCol w="1112837">
                  <a:extLst>
                    <a:ext uri="{9D8B030D-6E8A-4147-A177-3AD203B41FA5}">
                      <a16:colId xmlns:a16="http://schemas.microsoft.com/office/drawing/2014/main" val="3236966432"/>
                    </a:ext>
                  </a:extLst>
                </a:gridCol>
              </a:tblGrid>
              <a:tr h="798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[1]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[2]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[3]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[4]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[5]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Proposed Solution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0452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Diverse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033408"/>
                  </a:ext>
                </a:extLst>
              </a:tr>
              <a:tr h="61397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Advance Severity Detection </a:t>
                      </a:r>
                    </a:p>
                    <a:p>
                      <a:endParaRPr lang="en-US" sz="1600" dirty="0">
                        <a:latin typeface="Adobe Devanaga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187441"/>
                  </a:ext>
                </a:extLst>
              </a:tr>
              <a:tr h="60522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Acne Lesion Segmentation and Spatial 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234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dobe Devanagari"/>
                        </a:rPr>
                        <a:t>Healing Progress Tracking </a:t>
                      </a:r>
                    </a:p>
                    <a:p>
                      <a:endParaRPr lang="en-US" sz="1600" dirty="0">
                        <a:latin typeface="Adobe Devanaga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963756"/>
                  </a:ext>
                </a:extLst>
              </a:tr>
            </a:tbl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75F17BE3-5CD1-08BC-72CF-19E379997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7827" y="2911360"/>
            <a:ext cx="342900" cy="342900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475D6E79-ACF9-D62D-404D-DEE22E23C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3927" y="2911360"/>
            <a:ext cx="342900" cy="3429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4D03942-3BE1-B144-B3CB-74A78C584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7074" y="2913877"/>
            <a:ext cx="342900" cy="3429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3923D019-70D3-F58E-4962-DF2F46936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7823" y="2911360"/>
            <a:ext cx="342900" cy="3429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8E0EA6E9-9705-2A31-6AFC-3B15AFADF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70" y="2911360"/>
            <a:ext cx="342900" cy="3429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B334402B-5F65-B166-C077-E90B8B8ED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3819" y="3426994"/>
            <a:ext cx="342900" cy="3429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A97A58E4-4B06-32AF-A7B8-8E18048D0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1962" y="3439749"/>
            <a:ext cx="342900" cy="3429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A334BB07-BF4F-C597-005D-A123F2764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7823" y="3444947"/>
            <a:ext cx="342900" cy="342900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FF9AEF2B-9CFC-BCCD-E046-D8A44B39F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2175" y="4037600"/>
            <a:ext cx="342900" cy="3429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18BB2E55-219F-798B-8717-FAA480986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1347" y="4008296"/>
            <a:ext cx="342900" cy="342900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40991B9D-A5EC-72F9-9CA1-860D45190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3819" y="4626047"/>
            <a:ext cx="342900" cy="3429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9B1EF576-030A-C7A2-AE0D-E03775DAD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5476" y="4626047"/>
            <a:ext cx="342900" cy="342900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5B4ECC4E-8A52-2AE0-3FED-E3E0E643D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57422" y="4626047"/>
            <a:ext cx="342900" cy="3429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464CA5-0AD1-C761-213B-31D22A9FDB58}"/>
              </a:ext>
            </a:extLst>
          </p:cNvPr>
          <p:cNvCxnSpPr>
            <a:cxnSpLocks/>
          </p:cNvCxnSpPr>
          <p:nvPr/>
        </p:nvCxnSpPr>
        <p:spPr>
          <a:xfrm>
            <a:off x="4530985" y="2108213"/>
            <a:ext cx="2800378" cy="7271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B48293-17D9-1678-EB28-5F322D894FB7}"/>
              </a:ext>
            </a:extLst>
          </p:cNvPr>
          <p:cNvSpPr txBox="1"/>
          <p:nvPr/>
        </p:nvSpPr>
        <p:spPr>
          <a:xfrm>
            <a:off x="5724077" y="2108213"/>
            <a:ext cx="155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Research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Papers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565E2-9647-CB97-39FF-300EF1639BEE}"/>
              </a:ext>
            </a:extLst>
          </p:cNvPr>
          <p:cNvSpPr txBox="1"/>
          <p:nvPr/>
        </p:nvSpPr>
        <p:spPr>
          <a:xfrm>
            <a:off x="3962121" y="2439358"/>
            <a:ext cx="155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Features</a:t>
            </a:r>
          </a:p>
        </p:txBody>
      </p:sp>
      <p:pic>
        <p:nvPicPr>
          <p:cNvPr id="27" name="Picture 26" descr="A couple of white rectangular papers&#10;&#10;Description automatically generated with medium confidence">
            <a:extLst>
              <a:ext uri="{FF2B5EF4-FFF2-40B4-BE49-F238E27FC236}">
                <a16:creationId xmlns:a16="http://schemas.microsoft.com/office/drawing/2014/main" id="{9BC6C996-C0AC-8823-DEAE-9D8FBAA7F0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6247" r="51377" b="5266"/>
          <a:stretch/>
        </p:blipFill>
        <p:spPr>
          <a:xfrm>
            <a:off x="258764" y="1143000"/>
            <a:ext cx="4043538" cy="4800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DE724E6-9391-84C7-128A-F85455524B17}"/>
              </a:ext>
            </a:extLst>
          </p:cNvPr>
          <p:cNvSpPr txBox="1"/>
          <p:nvPr/>
        </p:nvSpPr>
        <p:spPr>
          <a:xfrm>
            <a:off x="411184" y="1715990"/>
            <a:ext cx="39210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dobe Devanagari"/>
              </a:rPr>
              <a:t>[1] </a:t>
            </a:r>
            <a:r>
              <a:rPr lang="en-US" sz="1600" dirty="0">
                <a:latin typeface="Adobe Devanagari"/>
              </a:rPr>
              <a:t>Acne Detection Care System using Deep Learning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[2] </a:t>
            </a:r>
            <a:r>
              <a:rPr lang="en-US" sz="1600" dirty="0" err="1">
                <a:latin typeface="Adobe Devanagari"/>
              </a:rPr>
              <a:t>Dermato</a:t>
            </a:r>
            <a:r>
              <a:rPr lang="en-US" sz="1600" dirty="0">
                <a:latin typeface="Adobe Devanagari"/>
              </a:rPr>
              <a:t>: A Deep Learning based Application for Acne Subtype and Severity Detection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[3] </a:t>
            </a:r>
            <a:r>
              <a:rPr lang="en-US" sz="1600" dirty="0">
                <a:latin typeface="Adobe Devanagari"/>
              </a:rPr>
              <a:t>Localization of Acne Lesion through Template Matching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[4] </a:t>
            </a:r>
            <a:r>
              <a:rPr lang="en-US" sz="1600" dirty="0">
                <a:latin typeface="Adobe Devanagari"/>
              </a:rPr>
              <a:t>Acne Classification using Deep Learning Models 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[5] </a:t>
            </a:r>
            <a:r>
              <a:rPr lang="en-US" sz="1600" dirty="0">
                <a:latin typeface="Adobe Devanagari"/>
              </a:rPr>
              <a:t>Revolutionizing Acne Diagnosis with Hybrid Deep Learning Model integrating CBAM and Capsule Network </a:t>
            </a:r>
          </a:p>
        </p:txBody>
      </p: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D29480B2-E5E4-642A-96C0-22FC05F70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7827" y="3444947"/>
            <a:ext cx="342900" cy="34290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09C85748-9987-68D5-B717-4193E2937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5227" y="3444947"/>
            <a:ext cx="342900" cy="342900"/>
          </a:xfrm>
          <a:prstGeom prst="rect">
            <a:avLst/>
          </a:prstGeom>
        </p:spPr>
      </p:pic>
      <p:pic>
        <p:nvPicPr>
          <p:cNvPr id="31" name="Graphic 30" descr="Close with solid fill">
            <a:extLst>
              <a:ext uri="{FF2B5EF4-FFF2-40B4-BE49-F238E27FC236}">
                <a16:creationId xmlns:a16="http://schemas.microsoft.com/office/drawing/2014/main" id="{7318CBD5-0589-5103-05FA-0B8159315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3927" y="4016447"/>
            <a:ext cx="342900" cy="342900"/>
          </a:xfrm>
          <a:prstGeom prst="rect">
            <a:avLst/>
          </a:prstGeom>
        </p:spPr>
      </p:pic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2BE149CA-925E-9CBF-0EA9-935A47774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9427" y="4016447"/>
            <a:ext cx="342900" cy="342900"/>
          </a:xfrm>
          <a:prstGeom prst="rect">
            <a:avLst/>
          </a:prstGeom>
        </p:spPr>
      </p:pic>
      <p:pic>
        <p:nvPicPr>
          <p:cNvPr id="33" name="Graphic 32" descr="Close with solid fill">
            <a:extLst>
              <a:ext uri="{FF2B5EF4-FFF2-40B4-BE49-F238E27FC236}">
                <a16:creationId xmlns:a16="http://schemas.microsoft.com/office/drawing/2014/main" id="{BFA39723-D954-D2B8-058D-A1F47CC44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5227" y="4016447"/>
            <a:ext cx="342900" cy="342900"/>
          </a:xfrm>
          <a:prstGeom prst="rect">
            <a:avLst/>
          </a:prstGeom>
        </p:spPr>
      </p:pic>
      <p:pic>
        <p:nvPicPr>
          <p:cNvPr id="34" name="Graphic 33" descr="Close with solid fill">
            <a:extLst>
              <a:ext uri="{FF2B5EF4-FFF2-40B4-BE49-F238E27FC236}">
                <a16:creationId xmlns:a16="http://schemas.microsoft.com/office/drawing/2014/main" id="{ED5543B6-03F0-FE00-5FEF-739026E3A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9727" y="4626047"/>
            <a:ext cx="342900" cy="342900"/>
          </a:xfrm>
          <a:prstGeom prst="rect">
            <a:avLst/>
          </a:prstGeom>
        </p:spPr>
      </p:pic>
      <p:pic>
        <p:nvPicPr>
          <p:cNvPr id="35" name="Graphic 34" descr="Close with solid fill">
            <a:extLst>
              <a:ext uri="{FF2B5EF4-FFF2-40B4-BE49-F238E27FC236}">
                <a16:creationId xmlns:a16="http://schemas.microsoft.com/office/drawing/2014/main" id="{E7FA909E-68EE-7B29-2B5E-12A6D4F5A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5527" y="4626047"/>
            <a:ext cx="342900" cy="342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236DACF-37D9-D181-9480-8AC0BD8C42F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A3AB696D-B985-AE03-F176-312566AE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5827" y="2911547"/>
            <a:ext cx="342900" cy="342900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BE64521C-15A9-09DF-164E-B3842A47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3927" y="3444947"/>
            <a:ext cx="342900" cy="342900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2BC6657A-E45C-9141-520A-3C2DB721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3927" y="4054547"/>
            <a:ext cx="342900" cy="342900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98803B56-55BD-E59E-899C-37024CC6A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3927" y="4664147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9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8C55-7FC4-095C-E35E-9428924C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8195F-E05B-9B87-E143-FDF4C0BAE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E76ACFD6-30F2-9B63-F4BA-6328281A1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F068FBC-4064-47F7-23DC-945784BF93EF}"/>
              </a:ext>
            </a:extLst>
          </p:cNvPr>
          <p:cNvSpPr txBox="1">
            <a:spLocks/>
          </p:cNvSpPr>
          <p:nvPr/>
        </p:nvSpPr>
        <p:spPr>
          <a:xfrm>
            <a:off x="685800" y="228600"/>
            <a:ext cx="11252200" cy="1203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/>
              <a:t>Novelty</a:t>
            </a:r>
            <a:endParaRPr lang="en-US" sz="4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62CF881-DC8B-C62E-0FF9-573250FF5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9593193"/>
              </p:ext>
            </p:extLst>
          </p:nvPr>
        </p:nvGraphicFramePr>
        <p:xfrm>
          <a:off x="762000" y="1187773"/>
          <a:ext cx="6629400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866C044-246E-CCF5-3AE9-BF50597CAE00}"/>
              </a:ext>
            </a:extLst>
          </p:cNvPr>
          <p:cNvSpPr/>
          <p:nvPr/>
        </p:nvSpPr>
        <p:spPr>
          <a:xfrm>
            <a:off x="7543800" y="1828800"/>
            <a:ext cx="3124200" cy="2819400"/>
          </a:xfrm>
          <a:prstGeom prst="ellipse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dobe Devanagari"/>
              </a:rPr>
              <a:t>Combining Siamese Neural Networks with Image Processing to Acne Severity Level Detection.</a:t>
            </a:r>
            <a:endParaRPr lang="en-US" sz="2000" dirty="0">
              <a:solidFill>
                <a:schemeClr val="bg1"/>
              </a:solidFill>
              <a:latin typeface="Adobe Devanaga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8B0BB-F122-F9F2-A889-2025FBE891D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</p:spTree>
    <p:extLst>
      <p:ext uri="{BB962C8B-B14F-4D97-AF65-F5344CB8AC3E}">
        <p14:creationId xmlns:p14="http://schemas.microsoft.com/office/powerpoint/2010/main" val="164904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3C94-A2E6-059F-0439-8A0BCE56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61A89-32A1-51C8-F511-A391FD618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4C962A3B-601C-7F77-5FD4-A702C34A8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E07184F-8D08-024C-D859-57DF77A044E8}"/>
              </a:ext>
            </a:extLst>
          </p:cNvPr>
          <p:cNvSpPr txBox="1">
            <a:spLocks/>
          </p:cNvSpPr>
          <p:nvPr/>
        </p:nvSpPr>
        <p:spPr>
          <a:xfrm>
            <a:off x="681215" y="160336"/>
            <a:ext cx="11201401" cy="98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/>
              <a:t>System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BE200E-2F80-F4F2-4078-1ED3B988B1B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pic>
        <p:nvPicPr>
          <p:cNvPr id="7" name="Picture 6" descr="A diagram of a computer system">
            <a:extLst>
              <a:ext uri="{FF2B5EF4-FFF2-40B4-BE49-F238E27FC236}">
                <a16:creationId xmlns:a16="http://schemas.microsoft.com/office/drawing/2014/main" id="{71E5C7C6-E38B-2E6F-6A2E-01754C210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4123" r="2316" b="4399"/>
          <a:stretch/>
        </p:blipFill>
        <p:spPr>
          <a:xfrm>
            <a:off x="914400" y="930393"/>
            <a:ext cx="10363200" cy="52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6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B0F935BE-B6E2-B838-214D-68AEE0257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238325"/>
            <a:ext cx="11684000" cy="861298"/>
          </a:xfrm>
        </p:spPr>
        <p:txBody>
          <a:bodyPr>
            <a:normAutofit/>
          </a:bodyPr>
          <a:lstStyle/>
          <a:p>
            <a:r>
              <a:rPr lang="en-US" sz="4000" b="1" dirty="0"/>
              <a:t>Requirements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18764A-FF81-A1E4-CC6E-DC0794884AB7}"/>
              </a:ext>
            </a:extLst>
          </p:cNvPr>
          <p:cNvSpPr/>
          <p:nvPr/>
        </p:nvSpPr>
        <p:spPr>
          <a:xfrm>
            <a:off x="8305800" y="1633459"/>
            <a:ext cx="3505200" cy="4114800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6E780-9679-8243-A441-F318BF395081}"/>
              </a:ext>
            </a:extLst>
          </p:cNvPr>
          <p:cNvSpPr txBox="1"/>
          <p:nvPr/>
        </p:nvSpPr>
        <p:spPr>
          <a:xfrm>
            <a:off x="4481512" y="2057400"/>
            <a:ext cx="3352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41800"/>
                </a:solidFill>
                <a:latin typeface="Adobe Devanagari"/>
              </a:rPr>
              <a:t>Functional Requirements</a:t>
            </a:r>
          </a:p>
          <a:p>
            <a:endParaRPr lang="en-US" dirty="0"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Adobe Devanagari"/>
              </a:rPr>
              <a:t>Acne Detection Module.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Adobe Devanagari"/>
              </a:rPr>
              <a:t>Severity Assessment Module.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Adobe Devanagari"/>
              </a:rPr>
              <a:t>Dynamic Segmentation Adjustment.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05E389-6C41-EA61-B66B-A6CFE9812250}"/>
              </a:ext>
            </a:extLst>
          </p:cNvPr>
          <p:cNvSpPr/>
          <p:nvPr/>
        </p:nvSpPr>
        <p:spPr>
          <a:xfrm>
            <a:off x="4357687" y="1633459"/>
            <a:ext cx="3505200" cy="4114800"/>
          </a:xfrm>
          <a:prstGeom prst="round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817B9-B8CF-C979-0341-CFBA85C218FD}"/>
              </a:ext>
            </a:extLst>
          </p:cNvPr>
          <p:cNvSpPr txBox="1"/>
          <p:nvPr/>
        </p:nvSpPr>
        <p:spPr>
          <a:xfrm>
            <a:off x="8432800" y="2057400"/>
            <a:ext cx="3505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Non-Functional Requirements</a:t>
            </a:r>
          </a:p>
          <a:p>
            <a:endParaRPr lang="en-US" dirty="0"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Performance.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Scalability.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Usability.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Security and Privacy.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Reliability.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3F236C-C1E3-3461-60A5-C6DDD5F25CDE}"/>
              </a:ext>
            </a:extLst>
          </p:cNvPr>
          <p:cNvSpPr/>
          <p:nvPr/>
        </p:nvSpPr>
        <p:spPr>
          <a:xfrm>
            <a:off x="371475" y="1633459"/>
            <a:ext cx="3505200" cy="4114800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94DFB0-C0D6-F3D5-0BCA-FEF3A45C5048}"/>
              </a:ext>
            </a:extLst>
          </p:cNvPr>
          <p:cNvSpPr txBox="1"/>
          <p:nvPr/>
        </p:nvSpPr>
        <p:spPr>
          <a:xfrm>
            <a:off x="538163" y="20574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Personal Requirements</a:t>
            </a:r>
          </a:p>
          <a:p>
            <a:endParaRPr lang="en-US" dirty="0"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Guidance from the Supervisors on the Eczema and Data Science domain.</a:t>
            </a:r>
          </a:p>
          <a:p>
            <a:endParaRPr lang="en-US" sz="2000" dirty="0">
              <a:solidFill>
                <a:schemeClr val="bg1"/>
              </a:solidFill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Understand the Specific Area of Each Domain to Proceed with the Selected Research Area.</a:t>
            </a:r>
          </a:p>
        </p:txBody>
      </p:sp>
    </p:spTree>
    <p:extLst>
      <p:ext uri="{BB962C8B-B14F-4D97-AF65-F5344CB8AC3E}">
        <p14:creationId xmlns:p14="http://schemas.microsoft.com/office/powerpoint/2010/main" val="1183410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2E59-8AB0-6AB3-B18E-BC18EAA2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44FE-8A36-7F6D-0BD3-D3CC38375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D2A615AB-DBE2-E7B7-E9A1-D34D8A86D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69DBB1-788A-4706-D863-03D7CD7F142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Adobe Devanagari"/>
              </a:rPr>
              <a:t>IT21176456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Gimmana M.R.M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1F11D-6234-E040-CE74-0618D3D0E52E}"/>
              </a:ext>
            </a:extLst>
          </p:cNvPr>
          <p:cNvSpPr txBox="1"/>
          <p:nvPr/>
        </p:nvSpPr>
        <p:spPr>
          <a:xfrm>
            <a:off x="645160" y="1096962"/>
            <a:ext cx="1090168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Adobe Devanagari"/>
              </a:rPr>
              <a:t>[1] </a:t>
            </a:r>
            <a:r>
              <a:rPr lang="en-US" sz="1700" dirty="0">
                <a:latin typeface="Adobe Devanagari"/>
              </a:rPr>
              <a:t>Rohit Yadav , </a:t>
            </a:r>
            <a:r>
              <a:rPr lang="en-US" sz="1700" dirty="0" err="1">
                <a:latin typeface="Adobe Devanagari"/>
              </a:rPr>
              <a:t>Aashika</a:t>
            </a:r>
            <a:r>
              <a:rPr lang="en-US" sz="1700" dirty="0">
                <a:latin typeface="Adobe Devanagari"/>
              </a:rPr>
              <a:t> </a:t>
            </a:r>
            <a:r>
              <a:rPr lang="en-US" sz="1700" dirty="0" err="1">
                <a:latin typeface="Adobe Devanagari"/>
              </a:rPr>
              <a:t>jain</a:t>
            </a:r>
            <a:r>
              <a:rPr lang="en-US" sz="1700" dirty="0">
                <a:latin typeface="Adobe Devanagari"/>
              </a:rPr>
              <a:t> , Sanjiv Sharma . “Acne Detection Care System using Deep Learning”. </a:t>
            </a:r>
            <a:r>
              <a:rPr lang="en-US" sz="1700" i="1" dirty="0">
                <a:latin typeface="Adobe Devanagari"/>
              </a:rPr>
              <a:t>2024 11th International Conference on Reliability, Infocom Technologies and Optimization (Trends and Future Directions) (ICRITO) </a:t>
            </a:r>
            <a:r>
              <a:rPr lang="en-US" sz="1700" dirty="0">
                <a:latin typeface="Adobe Devanagari"/>
              </a:rPr>
              <a:t>| 979-8-3503-5035-7/24/$31.00 ©2024 IEEE | DOI: 10.1109/ICRITO61523.2024.1052241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[2] </a:t>
            </a:r>
            <a:r>
              <a:rPr lang="en-US" sz="1700" dirty="0" err="1">
                <a:latin typeface="Adobe Devanagari"/>
              </a:rPr>
              <a:t>Krithika</a:t>
            </a:r>
            <a:r>
              <a:rPr lang="en-US" sz="1700" dirty="0">
                <a:latin typeface="Adobe Devanagari"/>
              </a:rPr>
              <a:t> Naidu , omkar Kareppa , </a:t>
            </a:r>
            <a:r>
              <a:rPr lang="en-US" sz="1700" dirty="0" err="1">
                <a:latin typeface="Adobe Devanagari"/>
              </a:rPr>
              <a:t>Sridha</a:t>
            </a:r>
            <a:r>
              <a:rPr lang="en-US" sz="1700" dirty="0">
                <a:latin typeface="Adobe Devanagari"/>
              </a:rPr>
              <a:t> Menon , Chitra </a:t>
            </a:r>
            <a:r>
              <a:rPr lang="en-US" sz="1700" dirty="0" err="1">
                <a:latin typeface="Adobe Devanagari"/>
              </a:rPr>
              <a:t>Bhole</a:t>
            </a:r>
            <a:r>
              <a:rPr lang="en-US" sz="1700" dirty="0">
                <a:latin typeface="Adobe Devanagari"/>
              </a:rPr>
              <a:t> , </a:t>
            </a:r>
            <a:r>
              <a:rPr lang="en-US" sz="1700" dirty="0" err="1">
                <a:latin typeface="Adobe Devanagari"/>
              </a:rPr>
              <a:t>Dr.Shital</a:t>
            </a:r>
            <a:r>
              <a:rPr lang="en-US" sz="1700" dirty="0">
                <a:latin typeface="Adobe Devanagari"/>
              </a:rPr>
              <a:t> Poojary . “</a:t>
            </a:r>
            <a:r>
              <a:rPr lang="en-US" sz="1700" dirty="0" err="1">
                <a:latin typeface="Adobe Devanagari"/>
              </a:rPr>
              <a:t>Dermato</a:t>
            </a:r>
            <a:r>
              <a:rPr lang="en-US" sz="1700" dirty="0">
                <a:latin typeface="Adobe Devanagari"/>
              </a:rPr>
              <a:t>: A Deep Learning based Application for Acne Subtype and Severity Detection”.</a:t>
            </a:r>
            <a:r>
              <a:rPr lang="en-US" sz="1600" dirty="0">
                <a:latin typeface="Adobe Devanagari"/>
              </a:rPr>
              <a:t> </a:t>
            </a:r>
            <a:r>
              <a:rPr lang="en-US" sz="1600" i="1" dirty="0">
                <a:latin typeface="Adobe Devanagari"/>
              </a:rPr>
              <a:t>International Conference on Innovative Data Communication Technologies and Application (ICIDCA-2023)</a:t>
            </a:r>
            <a:r>
              <a:rPr lang="en-US" sz="1600" dirty="0">
                <a:latin typeface="Adobe Devanagari"/>
              </a:rPr>
              <a:t> IEEE Xplore Part Number: CFP23CR5-ART; ISBN: 979-8-3503-9720-8</a:t>
            </a:r>
          </a:p>
          <a:p>
            <a:r>
              <a:rPr lang="en-US" sz="1700" dirty="0">
                <a:latin typeface="Adobe Devanagari"/>
              </a:rPr>
              <a:t> </a:t>
            </a:r>
          </a:p>
          <a:p>
            <a:r>
              <a:rPr lang="en-US" sz="1700" b="1" dirty="0">
                <a:latin typeface="Adobe Devanagari"/>
              </a:rPr>
              <a:t>[3] </a:t>
            </a:r>
            <a:r>
              <a:rPr lang="en-US" sz="1700" dirty="0">
                <a:latin typeface="Adobe Devanagari"/>
              </a:rPr>
              <a:t>Jawad Humayun , Aamir Saeed Malik , Samir </a:t>
            </a:r>
            <a:r>
              <a:rPr lang="en-US" sz="1700" dirty="0" err="1">
                <a:latin typeface="Adobe Devanagari"/>
              </a:rPr>
              <a:t>Brahim</a:t>
            </a:r>
            <a:r>
              <a:rPr lang="en-US" sz="1700" dirty="0">
                <a:latin typeface="Adobe Devanagari"/>
              </a:rPr>
              <a:t> </a:t>
            </a:r>
            <a:r>
              <a:rPr lang="en-US" sz="1700" dirty="0" err="1">
                <a:latin typeface="Adobe Devanagari"/>
              </a:rPr>
              <a:t>Belhaouari</a:t>
            </a:r>
            <a:r>
              <a:rPr lang="en-US" sz="1700" dirty="0">
                <a:latin typeface="Adobe Devanagari"/>
              </a:rPr>
              <a:t> , Nidal Kamel . “Localization of Acne Lesion through Template Matching”. </a:t>
            </a:r>
            <a:r>
              <a:rPr lang="en-US" sz="1700" i="1" dirty="0">
                <a:latin typeface="Adobe Devanagari"/>
              </a:rPr>
              <a:t>Electrical and Electronic Engineering Department University Technology PETRONAS. 2012 4</a:t>
            </a:r>
            <a:r>
              <a:rPr lang="en-US" sz="1700" i="1" baseline="30000" dirty="0">
                <a:latin typeface="Adobe Devanagari"/>
              </a:rPr>
              <a:t>th</a:t>
            </a:r>
            <a:r>
              <a:rPr lang="en-US" sz="1700" i="1" dirty="0">
                <a:latin typeface="Adobe Devanagari"/>
              </a:rPr>
              <a:t> International Conference on Intelligent and Advanced Systems (ICIAS2012).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[4] </a:t>
            </a:r>
            <a:r>
              <a:rPr lang="en-US" sz="1700" dirty="0">
                <a:latin typeface="Adobe Devanagari"/>
              </a:rPr>
              <a:t>Kusum Meda</a:t>
            </a:r>
            <a:r>
              <a:rPr lang="en-US" sz="1700" b="1" dirty="0">
                <a:latin typeface="Adobe Devanagari"/>
              </a:rPr>
              <a:t> </a:t>
            </a:r>
            <a:r>
              <a:rPr lang="en-US" sz="1700" dirty="0">
                <a:latin typeface="Adobe Devanagari"/>
              </a:rPr>
              <a:t>Ravi , </a:t>
            </a:r>
            <a:r>
              <a:rPr lang="en-US" sz="1700" dirty="0" err="1">
                <a:latin typeface="Adobe Devanagari"/>
              </a:rPr>
              <a:t>Krian</a:t>
            </a:r>
            <a:r>
              <a:rPr lang="en-US" sz="1700" dirty="0">
                <a:latin typeface="Adobe Devanagari"/>
              </a:rPr>
              <a:t> M K , </a:t>
            </a:r>
            <a:r>
              <a:rPr lang="en-US" sz="1700" dirty="0" err="1">
                <a:latin typeface="Adobe Devanagari"/>
              </a:rPr>
              <a:t>Umadevi</a:t>
            </a:r>
            <a:r>
              <a:rPr lang="en-US" sz="1700" dirty="0">
                <a:latin typeface="Adobe Devanagari"/>
              </a:rPr>
              <a:t> V . “Acne Classification using Deep Learning Models “ .</a:t>
            </a:r>
            <a:r>
              <a:rPr lang="en-US" sz="1600" dirty="0">
                <a:latin typeface="Adobe Devanagari"/>
              </a:rPr>
              <a:t> </a:t>
            </a:r>
            <a:r>
              <a:rPr lang="en-US" sz="1600" i="1" dirty="0">
                <a:latin typeface="Adobe Devanagari"/>
              </a:rPr>
              <a:t>2024 1st International Conference on Communications and Computer Science (</a:t>
            </a:r>
            <a:r>
              <a:rPr lang="en-US" sz="1600" i="1" dirty="0" err="1">
                <a:latin typeface="Adobe Devanagari"/>
              </a:rPr>
              <a:t>InCCCS</a:t>
            </a:r>
            <a:r>
              <a:rPr lang="en-US" sz="1600" i="1" dirty="0">
                <a:latin typeface="Adobe Devanagari"/>
              </a:rPr>
              <a:t>)</a:t>
            </a:r>
            <a:r>
              <a:rPr lang="en-US" sz="1600" dirty="0">
                <a:latin typeface="Adobe Devanagari"/>
              </a:rPr>
              <a:t> | 979-8-3503-5885-8/24/$31.00 ©2024 IEEE | DOI: 10.1109/INCCCS60947.2024.10593603</a:t>
            </a:r>
            <a:endParaRPr lang="en-US" sz="1700" b="1" dirty="0">
              <a:latin typeface="Adobe Devanagari"/>
            </a:endParaRP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[5] </a:t>
            </a:r>
            <a:r>
              <a:rPr lang="en-US" sz="1700" dirty="0" err="1">
                <a:latin typeface="Adobe Devanagari"/>
              </a:rPr>
              <a:t>Paluri</a:t>
            </a:r>
            <a:r>
              <a:rPr lang="en-US" sz="1700" dirty="0">
                <a:latin typeface="Adobe Devanagari"/>
              </a:rPr>
              <a:t> Krishna </a:t>
            </a:r>
            <a:r>
              <a:rPr lang="en-US" sz="1700" dirty="0" err="1">
                <a:latin typeface="Adobe Devanagari"/>
              </a:rPr>
              <a:t>Veni</a:t>
            </a:r>
            <a:r>
              <a:rPr lang="en-US" sz="1700" dirty="0">
                <a:latin typeface="Adobe Devanagari"/>
              </a:rPr>
              <a:t> , Ashish </a:t>
            </a:r>
            <a:r>
              <a:rPr lang="en-US" sz="1700" dirty="0" err="1">
                <a:latin typeface="Adobe Devanagari"/>
              </a:rPr>
              <a:t>Gepta</a:t>
            </a:r>
            <a:r>
              <a:rPr lang="en-US" sz="1700" dirty="0">
                <a:latin typeface="Adobe Devanagari"/>
              </a:rPr>
              <a:t> . “Revolutionizing Acne Diagnosis with Hybrid Deep Learning Model integrating CBAM and Capsule Network “.</a:t>
            </a:r>
            <a:r>
              <a:rPr lang="en-US" sz="1600" dirty="0">
                <a:latin typeface="Adobe Devanagari"/>
              </a:rPr>
              <a:t> </a:t>
            </a:r>
            <a:r>
              <a:rPr lang="en-US" sz="1600" i="1" dirty="0">
                <a:latin typeface="Adobe Devanagari"/>
              </a:rPr>
              <a:t>Received 4 May 2024, accepted 6 June 2024, date of publication 11 June 2024, date of current version 19 June 2024.</a:t>
            </a:r>
            <a:endParaRPr lang="en-US" sz="1700" i="1" dirty="0">
              <a:latin typeface="Adobe Devanagari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A828B85-F0AD-3507-0886-7F4953142CD8}"/>
              </a:ext>
            </a:extLst>
          </p:cNvPr>
          <p:cNvSpPr txBox="1">
            <a:spLocks/>
          </p:cNvSpPr>
          <p:nvPr/>
        </p:nvSpPr>
        <p:spPr>
          <a:xfrm>
            <a:off x="645160" y="228600"/>
            <a:ext cx="1129284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Reference</a:t>
            </a:r>
            <a:endParaRPr lang="en-US" sz="4000" dirty="0">
              <a:latin typeface="Adobe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82882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47E5-78DA-7A08-74D0-DC16D92C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2EF5E-2963-5F61-50DF-5A15695E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48812B09-E552-D843-6606-0EA10026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 txBox="1">
            <a:spLocks/>
          </p:cNvSpPr>
          <p:nvPr/>
        </p:nvSpPr>
        <p:spPr>
          <a:xfrm>
            <a:off x="686451" y="5150488"/>
            <a:ext cx="10363200" cy="555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dobe Devanagari"/>
              </a:rPr>
              <a:t>B.Sc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Devanagari"/>
              </a:rPr>
              <a:t> (Hons) Degree in Information Technology Specializing in Data Science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996B8-6314-2F4C-432B-288C2F962AC4}"/>
              </a:ext>
            </a:extLst>
          </p:cNvPr>
          <p:cNvSpPr/>
          <p:nvPr/>
        </p:nvSpPr>
        <p:spPr>
          <a:xfrm>
            <a:off x="9103017" y="-15426"/>
            <a:ext cx="1946634" cy="2438399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blue shirt&#10;&#10;Description automatically generated">
            <a:extLst>
              <a:ext uri="{FF2B5EF4-FFF2-40B4-BE49-F238E27FC236}">
                <a16:creationId xmlns:a16="http://schemas.microsoft.com/office/drawing/2014/main" id="{F09AD181-FFE6-82C0-92C8-98B1A5AEB7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034" y="84128"/>
            <a:ext cx="1752600" cy="2252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06059A-D318-4C08-D092-5DB2080AB9B2}"/>
              </a:ext>
            </a:extLst>
          </p:cNvPr>
          <p:cNvSpPr txBox="1"/>
          <p:nvPr/>
        </p:nvSpPr>
        <p:spPr>
          <a:xfrm>
            <a:off x="686451" y="2119763"/>
            <a:ext cx="94001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641800"/>
                </a:solidFill>
                <a:latin typeface="Adobe Devanagari"/>
              </a:rPr>
              <a:t>Utilizing Advanced Machine Learning Technologies For Detailed Eczema Diagnosis And Assessment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1C5E7D51-2648-7969-AEF9-721E39C418AA}"/>
              </a:ext>
            </a:extLst>
          </p:cNvPr>
          <p:cNvSpPr/>
          <p:nvPr/>
        </p:nvSpPr>
        <p:spPr>
          <a:xfrm rot="5400000">
            <a:off x="10400855" y="843706"/>
            <a:ext cx="2426032" cy="732508"/>
          </a:xfrm>
          <a:prstGeom prst="homePlate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Component 2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1B759E2-8C91-FA22-2A29-0814590C158A}"/>
              </a:ext>
            </a:extLst>
          </p:cNvPr>
          <p:cNvSpPr txBox="1">
            <a:spLocks/>
          </p:cNvSpPr>
          <p:nvPr/>
        </p:nvSpPr>
        <p:spPr>
          <a:xfrm>
            <a:off x="-2133600" y="4104793"/>
            <a:ext cx="103632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800" dirty="0"/>
              <a:t>IT21262104 | </a:t>
            </a:r>
            <a:r>
              <a:rPr lang="en-US" sz="2800" dirty="0" err="1"/>
              <a:t>Lakshani</a:t>
            </a:r>
            <a:r>
              <a:rPr lang="en-US" sz="2800" dirty="0"/>
              <a:t> D.M.W.S</a:t>
            </a:r>
          </a:p>
        </p:txBody>
      </p:sp>
    </p:spTree>
    <p:extLst>
      <p:ext uri="{BB962C8B-B14F-4D97-AF65-F5344CB8AC3E}">
        <p14:creationId xmlns:p14="http://schemas.microsoft.com/office/powerpoint/2010/main" val="108643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104B6642-5B13-AC6E-FBEE-9EBDC2B4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0" y="-38100"/>
            <a:ext cx="12192000" cy="6362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28600"/>
            <a:ext cx="11684000" cy="914400"/>
          </a:xfrm>
        </p:spPr>
        <p:txBody>
          <a:bodyPr>
            <a:normAutofit/>
          </a:bodyPr>
          <a:lstStyle/>
          <a:p>
            <a:r>
              <a:rPr lang="en-US" sz="4000" b="1" dirty="0"/>
              <a:t>Background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CC2FE7-C3D5-DB27-1875-CDFAB1B2899E}"/>
              </a:ext>
            </a:extLst>
          </p:cNvPr>
          <p:cNvSpPr/>
          <p:nvPr/>
        </p:nvSpPr>
        <p:spPr>
          <a:xfrm>
            <a:off x="779095" y="1600141"/>
            <a:ext cx="2971800" cy="3124200"/>
          </a:xfrm>
          <a:prstGeom prst="roundRect">
            <a:avLst/>
          </a:prstGeom>
          <a:solidFill>
            <a:srgbClr val="641800"/>
          </a:soli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>
                    <a:alpha val="92000"/>
                    <a:lumMod val="96000"/>
                    <a:lumOff val="4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Devanagari"/>
              </a:rPr>
              <a:t>What is Eczema?</a:t>
            </a:r>
          </a:p>
          <a:p>
            <a:pPr algn="ctr"/>
            <a:endParaRPr lang="en-US" sz="2800" dirty="0">
              <a:latin typeface="Adobe Devanaga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6FF8FD-A827-9994-0017-BEAD77032F42}"/>
              </a:ext>
            </a:extLst>
          </p:cNvPr>
          <p:cNvSpPr/>
          <p:nvPr/>
        </p:nvSpPr>
        <p:spPr>
          <a:xfrm>
            <a:off x="4523490" y="1600141"/>
            <a:ext cx="2971800" cy="3124200"/>
          </a:xfrm>
          <a:prstGeom prst="roundRect">
            <a:avLst/>
          </a:prstGeom>
          <a:solidFill>
            <a:srgbClr val="641800"/>
          </a:soli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>
                    <a:alpha val="92000"/>
                    <a:lumMod val="96000"/>
                    <a:lumOff val="4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What are the current challenges and need for an advanced solution?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361B2E-C5D1-1124-36A9-9756AACE68F0}"/>
              </a:ext>
            </a:extLst>
          </p:cNvPr>
          <p:cNvSpPr/>
          <p:nvPr/>
        </p:nvSpPr>
        <p:spPr>
          <a:xfrm>
            <a:off x="8267885" y="1600141"/>
            <a:ext cx="2971800" cy="3124200"/>
          </a:xfrm>
          <a:prstGeom prst="roundRect">
            <a:avLst/>
          </a:prstGeom>
          <a:solidFill>
            <a:srgbClr val="641800"/>
          </a:soli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>
                    <a:alpha val="92000"/>
                    <a:lumMod val="96000"/>
                    <a:lumOff val="4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How Advanced Machine Learning Techniques Can Improve the Assessment of Eczema Lesions?</a:t>
            </a:r>
          </a:p>
        </p:txBody>
      </p:sp>
    </p:spTree>
    <p:extLst>
      <p:ext uri="{BB962C8B-B14F-4D97-AF65-F5344CB8AC3E}">
        <p14:creationId xmlns:p14="http://schemas.microsoft.com/office/powerpoint/2010/main" val="410202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104B6642-5B13-AC6E-FBEE-9EBDC2B4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0" y="-38100"/>
            <a:ext cx="12192000" cy="6362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328400" cy="9144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What is Eczema?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A146F-EA97-B978-D7EC-9BF091F26DD9}"/>
              </a:ext>
            </a:extLst>
          </p:cNvPr>
          <p:cNvSpPr txBox="1"/>
          <p:nvPr/>
        </p:nvSpPr>
        <p:spPr>
          <a:xfrm>
            <a:off x="1097978" y="1392965"/>
            <a:ext cx="6324600" cy="2356094"/>
          </a:xfrm>
          <a:prstGeom prst="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A common skin condition.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Skin becomes dry, itchy and easily irritated.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Affects individuals of all ages and can significantly impact quality of life.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Possible to spread to different areas of the body.</a:t>
            </a:r>
          </a:p>
          <a:p>
            <a:pPr>
              <a:lnSpc>
                <a:spcPct val="150000"/>
              </a:lnSpc>
            </a:pPr>
            <a:endParaRPr lang="en-US" sz="900" dirty="0">
              <a:solidFill>
                <a:schemeClr val="bg1"/>
              </a:solidFill>
              <a:latin typeface="Adobe Devanagari"/>
            </a:endParaRP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90E6754F-73DE-4E50-C7E3-A369FA98F657}"/>
              </a:ext>
            </a:extLst>
          </p:cNvPr>
          <p:cNvSpPr/>
          <p:nvPr/>
        </p:nvSpPr>
        <p:spPr>
          <a:xfrm>
            <a:off x="8198422" y="1393321"/>
            <a:ext cx="2895600" cy="3352800"/>
          </a:xfrm>
          <a:prstGeom prst="foldedCorner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A891F-7341-40E3-1A9C-41A875D85194}"/>
              </a:ext>
            </a:extLst>
          </p:cNvPr>
          <p:cNvSpPr txBox="1"/>
          <p:nvPr/>
        </p:nvSpPr>
        <p:spPr>
          <a:xfrm>
            <a:off x="8336976" y="1516938"/>
            <a:ext cx="275704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Devanagari"/>
              </a:rPr>
              <a:t>Eczema can be caused by,</a:t>
            </a:r>
          </a:p>
          <a:p>
            <a:endParaRPr lang="en-US" sz="1000" dirty="0">
              <a:solidFill>
                <a:schemeClr val="bg1"/>
              </a:solidFill>
              <a:latin typeface="Adobe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Dry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Foods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Cosmetics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Soaps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Wool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Dust mites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Mold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Pets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obe Devanagari"/>
              </a:rPr>
              <a:t>Pollen </a:t>
            </a:r>
          </a:p>
        </p:txBody>
      </p:sp>
      <p:pic>
        <p:nvPicPr>
          <p:cNvPr id="13" name="Picture 12" descr="Close-up of a baby's face with red rash&#10;&#10;Description automatically generated">
            <a:extLst>
              <a:ext uri="{FF2B5EF4-FFF2-40B4-BE49-F238E27FC236}">
                <a16:creationId xmlns:a16="http://schemas.microsoft.com/office/drawing/2014/main" id="{8EAA1266-3CA5-DEE3-DF17-0FD57DB3B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2"/>
          <a:stretch/>
        </p:blipFill>
        <p:spPr>
          <a:xfrm>
            <a:off x="5753100" y="4037238"/>
            <a:ext cx="1905000" cy="1321565"/>
          </a:xfrm>
          <a:prstGeom prst="rect">
            <a:avLst/>
          </a:prstGeom>
        </p:spPr>
      </p:pic>
      <p:pic>
        <p:nvPicPr>
          <p:cNvPr id="17" name="Picture 16" descr="A person scratching a skin&#10;&#10;Description automatically generated">
            <a:extLst>
              <a:ext uri="{FF2B5EF4-FFF2-40B4-BE49-F238E27FC236}">
                <a16:creationId xmlns:a16="http://schemas.microsoft.com/office/drawing/2014/main" id="{DD884ACF-958F-575F-EB61-CF2D54659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772475"/>
            <a:ext cx="3314700" cy="1263650"/>
          </a:xfrm>
          <a:prstGeom prst="rect">
            <a:avLst/>
          </a:prstGeom>
        </p:spPr>
      </p:pic>
      <p:pic>
        <p:nvPicPr>
          <p:cNvPr id="21" name="Picture 20" descr="A person scratching a skin&#10;&#10;Description automatically generated">
            <a:extLst>
              <a:ext uri="{FF2B5EF4-FFF2-40B4-BE49-F238E27FC236}">
                <a16:creationId xmlns:a16="http://schemas.microsoft.com/office/drawing/2014/main" id="{11A07917-1C4B-6976-283F-6625FE43E5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66"/>
          <a:stretch/>
        </p:blipFill>
        <p:spPr>
          <a:xfrm>
            <a:off x="1097978" y="3999024"/>
            <a:ext cx="1600200" cy="13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B324A0C5-5BC6-2933-9AC2-EC3EC5159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1F7F54-AC63-1BF8-D7C8-8FA46C6D9FC3}"/>
              </a:ext>
            </a:extLst>
          </p:cNvPr>
          <p:cNvSpPr/>
          <p:nvPr/>
        </p:nvSpPr>
        <p:spPr>
          <a:xfrm>
            <a:off x="457197" y="487878"/>
            <a:ext cx="2209800" cy="2514600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pic>
        <p:nvPicPr>
          <p:cNvPr id="4" name="Picture 3" descr="A person sitting at a desk&#10;&#10;Description automatically generated">
            <a:extLst>
              <a:ext uri="{FF2B5EF4-FFF2-40B4-BE49-F238E27FC236}">
                <a16:creationId xmlns:a16="http://schemas.microsoft.com/office/drawing/2014/main" id="{31D308B9-9E82-2078-A1E6-9760C73EE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2" r="6173"/>
          <a:stretch/>
        </p:blipFill>
        <p:spPr>
          <a:xfrm>
            <a:off x="609597" y="640278"/>
            <a:ext cx="1905000" cy="22329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8D44E46-2A09-9CC2-DFC1-8733E8976C64}"/>
              </a:ext>
            </a:extLst>
          </p:cNvPr>
          <p:cNvSpPr txBox="1">
            <a:spLocks/>
          </p:cNvSpPr>
          <p:nvPr/>
        </p:nvSpPr>
        <p:spPr>
          <a:xfrm>
            <a:off x="2798745" y="1021278"/>
            <a:ext cx="3590527" cy="236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/>
            <a:r>
              <a:rPr lang="en-US" sz="2700" b="1" dirty="0">
                <a:solidFill>
                  <a:srgbClr val="641800"/>
                </a:solidFill>
                <a:latin typeface="Adobe Devanagari"/>
              </a:rPr>
              <a:t>Dr. Saman </a:t>
            </a:r>
            <a:r>
              <a:rPr lang="en-US" sz="2700" b="1" dirty="0" err="1">
                <a:solidFill>
                  <a:srgbClr val="641800"/>
                </a:solidFill>
                <a:latin typeface="Adobe Devanagari"/>
              </a:rPr>
              <a:t>Gunasekara</a:t>
            </a:r>
            <a:endParaRPr lang="en-US" sz="2700" b="1" dirty="0">
              <a:solidFill>
                <a:srgbClr val="641800"/>
              </a:solidFill>
              <a:latin typeface="Adobe Devanagari"/>
            </a:endParaRPr>
          </a:p>
          <a:p>
            <a:pPr algn="l"/>
            <a:r>
              <a:rPr lang="en-US" sz="1800" b="1" dirty="0">
                <a:solidFill>
                  <a:srgbClr val="641800"/>
                </a:solidFill>
                <a:latin typeface="Adobe Devanagari"/>
              </a:rPr>
              <a:t>External Supervisor</a:t>
            </a:r>
          </a:p>
          <a:p>
            <a:pPr algn="l"/>
            <a:endParaRPr lang="en-US" sz="1800" b="1" dirty="0">
              <a:solidFill>
                <a:srgbClr val="641800"/>
              </a:solidFill>
              <a:latin typeface="Adobe Devanagari"/>
            </a:endParaRPr>
          </a:p>
          <a:p>
            <a:pPr algn="l"/>
            <a:r>
              <a:rPr lang="en-US" sz="1800" b="1" i="1" dirty="0">
                <a:solidFill>
                  <a:srgbClr val="641800"/>
                </a:solidFill>
                <a:latin typeface="Adobe Devanagari"/>
              </a:rPr>
              <a:t>MBBS. MD. (Dermatology)</a:t>
            </a:r>
          </a:p>
          <a:p>
            <a:pPr algn="l"/>
            <a:r>
              <a:rPr lang="en-US" sz="1800" b="1" i="1" dirty="0">
                <a:solidFill>
                  <a:srgbClr val="641800"/>
                </a:solidFill>
                <a:latin typeface="Adobe Devanagari"/>
              </a:rPr>
              <a:t>Consultant Dermatologist</a:t>
            </a:r>
          </a:p>
          <a:p>
            <a:pPr algn="l"/>
            <a:r>
              <a:rPr lang="en-US" sz="1800" b="1" i="1" dirty="0">
                <a:solidFill>
                  <a:srgbClr val="641800"/>
                </a:solidFill>
                <a:latin typeface="Adobe Devanagari"/>
              </a:rPr>
              <a:t>Teaching Hospital - </a:t>
            </a:r>
            <a:r>
              <a:rPr lang="en-US" sz="1800" b="1" i="1" dirty="0" err="1">
                <a:solidFill>
                  <a:srgbClr val="641800"/>
                </a:solidFill>
                <a:latin typeface="Adobe Devanagari"/>
              </a:rPr>
              <a:t>Kalubowila</a:t>
            </a:r>
            <a:endParaRPr lang="en-US" sz="1800" b="1" i="1" dirty="0">
              <a:solidFill>
                <a:srgbClr val="641800"/>
              </a:solidFill>
              <a:latin typeface="Adobe Devanaga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9FC1B-289B-B07D-BD7B-E1A698787DC7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BC5BB-4C4B-3A67-C95D-F063572ABAFA}"/>
              </a:ext>
            </a:extLst>
          </p:cNvPr>
          <p:cNvSpPr/>
          <p:nvPr/>
        </p:nvSpPr>
        <p:spPr>
          <a:xfrm>
            <a:off x="965540" y="3888054"/>
            <a:ext cx="1182880" cy="1447800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Devanagari"/>
            </a:endParaRPr>
          </a:p>
        </p:txBody>
      </p:sp>
      <p:pic>
        <p:nvPicPr>
          <p:cNvPr id="8" name="Picture 7" descr="A doctor with a stethoscope around his neck&#10;&#10;Description automatically generated">
            <a:extLst>
              <a:ext uri="{FF2B5EF4-FFF2-40B4-BE49-F238E27FC236}">
                <a16:creationId xmlns:a16="http://schemas.microsoft.com/office/drawing/2014/main" id="{4BB73351-E9F0-8A8C-15B5-EF53C6358E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7"/>
          <a:stretch/>
        </p:blipFill>
        <p:spPr>
          <a:xfrm>
            <a:off x="1028485" y="3946577"/>
            <a:ext cx="1048319" cy="1313077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7B8EB8B0-4703-D27B-DC2E-02DFA7EB4E05}"/>
              </a:ext>
            </a:extLst>
          </p:cNvPr>
          <p:cNvSpPr txBox="1">
            <a:spLocks/>
          </p:cNvSpPr>
          <p:nvPr/>
        </p:nvSpPr>
        <p:spPr>
          <a:xfrm>
            <a:off x="2211365" y="4471250"/>
            <a:ext cx="3590527" cy="969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/>
            <a:r>
              <a:rPr lang="en-US" sz="2500" b="1" dirty="0">
                <a:solidFill>
                  <a:srgbClr val="641800"/>
                </a:solidFill>
                <a:latin typeface="Adobe Devanagari"/>
              </a:rPr>
              <a:t>Dr. </a:t>
            </a:r>
            <a:r>
              <a:rPr lang="en-US" sz="2500" b="1" dirty="0" err="1">
                <a:solidFill>
                  <a:srgbClr val="641800"/>
                </a:solidFill>
                <a:latin typeface="Adobe Devanagari"/>
              </a:rPr>
              <a:t>kasun</a:t>
            </a:r>
            <a:r>
              <a:rPr lang="en-US" sz="2500" b="1" dirty="0">
                <a:solidFill>
                  <a:srgbClr val="641800"/>
                </a:solidFill>
                <a:latin typeface="Adobe Devanagari"/>
              </a:rPr>
              <a:t> </a:t>
            </a:r>
            <a:r>
              <a:rPr lang="en-US" sz="2500" b="1" dirty="0" err="1">
                <a:solidFill>
                  <a:srgbClr val="641800"/>
                </a:solidFill>
                <a:latin typeface="Adobe Devanagari"/>
              </a:rPr>
              <a:t>Nayanakantha</a:t>
            </a:r>
            <a:endParaRPr lang="en-US" sz="2500" b="1" dirty="0">
              <a:solidFill>
                <a:srgbClr val="641800"/>
              </a:solidFill>
              <a:latin typeface="Adobe Devanagari"/>
            </a:endParaRPr>
          </a:p>
          <a:p>
            <a:pPr algn="l"/>
            <a:r>
              <a:rPr lang="en-US" sz="1600" b="1" dirty="0">
                <a:solidFill>
                  <a:srgbClr val="641800"/>
                </a:solidFill>
                <a:latin typeface="Adobe Devanagari"/>
              </a:rPr>
              <a:t>External Supervisor</a:t>
            </a:r>
          </a:p>
          <a:p>
            <a:pPr algn="l"/>
            <a:r>
              <a:rPr lang="en-US" sz="1600" b="1" i="1" dirty="0">
                <a:solidFill>
                  <a:srgbClr val="641800"/>
                </a:solidFill>
                <a:latin typeface="Adobe Devanagari"/>
              </a:rPr>
              <a:t>Dermatologist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437D21-320B-95D8-0CAD-717D0A8853B6}"/>
              </a:ext>
            </a:extLst>
          </p:cNvPr>
          <p:cNvCxnSpPr>
            <a:stCxn id="3" idx="2"/>
          </p:cNvCxnSpPr>
          <p:nvPr/>
        </p:nvCxnSpPr>
        <p:spPr>
          <a:xfrm>
            <a:off x="1562097" y="3002478"/>
            <a:ext cx="0" cy="885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2BF5DCC-A957-48A0-9DBF-C496F87BB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72" y="2789244"/>
            <a:ext cx="5526068" cy="3111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A190AA-240D-2F27-0CB5-6D8844959A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168" b="34039"/>
          <a:stretch/>
        </p:blipFill>
        <p:spPr>
          <a:xfrm>
            <a:off x="6583499" y="1021278"/>
            <a:ext cx="3312581" cy="978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7521E5-5B84-0329-809E-B0EEA04C4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519"/>
          <a:stretch/>
        </p:blipFill>
        <p:spPr>
          <a:xfrm>
            <a:off x="8602759" y="389697"/>
            <a:ext cx="3312581" cy="9696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3E659A-8367-48F9-26E4-481754EAB5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206"/>
          <a:stretch/>
        </p:blipFill>
        <p:spPr>
          <a:xfrm>
            <a:off x="8560598" y="1608458"/>
            <a:ext cx="3312581" cy="9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4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104B6642-5B13-AC6E-FBEE-9EBDC2B4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0" y="-38100"/>
            <a:ext cx="12192000" cy="6362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328400" cy="9144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Multiple Types of Eczema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55D6BF-FE73-FE3D-DBF4-835BD5F6F503}"/>
              </a:ext>
            </a:extLst>
          </p:cNvPr>
          <p:cNvSpPr/>
          <p:nvPr/>
        </p:nvSpPr>
        <p:spPr>
          <a:xfrm>
            <a:off x="625267" y="1283293"/>
            <a:ext cx="5181600" cy="1524000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094C5-2CF6-FE7C-33D5-FC118AF2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26" y="1438423"/>
            <a:ext cx="1827134" cy="1213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2A146F-EA97-B978-D7EC-9BF091F26DD9}"/>
              </a:ext>
            </a:extLst>
          </p:cNvPr>
          <p:cNvSpPr txBox="1"/>
          <p:nvPr/>
        </p:nvSpPr>
        <p:spPr>
          <a:xfrm>
            <a:off x="2688695" y="1506684"/>
            <a:ext cx="2690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Atopic Dermatitis</a:t>
            </a:r>
          </a:p>
          <a:p>
            <a:endParaRPr lang="en-US" sz="1600" dirty="0">
              <a:solidFill>
                <a:schemeClr val="bg1"/>
              </a:solidFill>
              <a:latin typeface="Adobe Devanagari"/>
            </a:endParaRPr>
          </a:p>
          <a:p>
            <a:r>
              <a:rPr lang="en-US" sz="1400" dirty="0">
                <a:solidFill>
                  <a:schemeClr val="bg1"/>
                </a:solidFill>
                <a:latin typeface="Adobe Devanagari"/>
              </a:rPr>
              <a:t>Often begins in childhood.</a:t>
            </a:r>
          </a:p>
          <a:p>
            <a:r>
              <a:rPr lang="en-US" sz="1400" dirty="0">
                <a:solidFill>
                  <a:schemeClr val="bg1"/>
                </a:solidFill>
                <a:latin typeface="Adobe Devanagari"/>
              </a:rPr>
              <a:t>A common type of Eczema</a:t>
            </a:r>
            <a:r>
              <a:rPr lang="en-US" sz="1600" dirty="0">
                <a:solidFill>
                  <a:schemeClr val="bg1"/>
                </a:solidFill>
                <a:latin typeface="Adobe Devanagari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C430C5-B210-D3CD-9332-B5A06E66C590}"/>
              </a:ext>
            </a:extLst>
          </p:cNvPr>
          <p:cNvSpPr/>
          <p:nvPr/>
        </p:nvSpPr>
        <p:spPr>
          <a:xfrm>
            <a:off x="6416467" y="1293263"/>
            <a:ext cx="5181600" cy="1524000"/>
          </a:xfrm>
          <a:prstGeom prst="round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B678F2-9F81-1BD1-EEBD-D9D8A186C92E}"/>
              </a:ext>
            </a:extLst>
          </p:cNvPr>
          <p:cNvSpPr/>
          <p:nvPr/>
        </p:nvSpPr>
        <p:spPr>
          <a:xfrm>
            <a:off x="625267" y="2975567"/>
            <a:ext cx="5181600" cy="1524000"/>
          </a:xfrm>
          <a:prstGeom prst="round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0084DC-9967-ADAB-2F5D-1375BBB6DB3B}"/>
              </a:ext>
            </a:extLst>
          </p:cNvPr>
          <p:cNvSpPr/>
          <p:nvPr/>
        </p:nvSpPr>
        <p:spPr>
          <a:xfrm>
            <a:off x="3773683" y="4639375"/>
            <a:ext cx="5181600" cy="1524000"/>
          </a:xfrm>
          <a:prstGeom prst="round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BF9D3F-0F4D-0DDF-97A9-EE19D74C1FFA}"/>
              </a:ext>
            </a:extLst>
          </p:cNvPr>
          <p:cNvSpPr/>
          <p:nvPr/>
        </p:nvSpPr>
        <p:spPr>
          <a:xfrm>
            <a:off x="6364483" y="2966814"/>
            <a:ext cx="5181600" cy="1524000"/>
          </a:xfrm>
          <a:prstGeom prst="round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CCBA6C-7BA5-05EB-542C-08C253A84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88" y="3149659"/>
            <a:ext cx="1802209" cy="11950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034125-8E55-B1C4-E916-FD374E3CB701}"/>
              </a:ext>
            </a:extLst>
          </p:cNvPr>
          <p:cNvSpPr txBox="1"/>
          <p:nvPr/>
        </p:nvSpPr>
        <p:spPr>
          <a:xfrm>
            <a:off x="2688695" y="3165533"/>
            <a:ext cx="2690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dobe Devanagari"/>
              </a:rPr>
              <a:t>Contact Dermatitis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400" dirty="0">
                <a:latin typeface="Adobe Devanagari"/>
              </a:rPr>
              <a:t>Called allergic contact dermatitis. Causes an allergic skin reaction.</a:t>
            </a:r>
            <a:endParaRPr lang="en-US" sz="1600" dirty="0">
              <a:latin typeface="Adobe Devanagari"/>
            </a:endParaRPr>
          </a:p>
        </p:txBody>
      </p:sp>
      <p:pic>
        <p:nvPicPr>
          <p:cNvPr id="1026" name="Picture 2" descr="A person's hands with red spots on their hands&#10;&#10;Description automatically generated">
            <a:extLst>
              <a:ext uri="{FF2B5EF4-FFF2-40B4-BE49-F238E27FC236}">
                <a16:creationId xmlns:a16="http://schemas.microsoft.com/office/drawing/2014/main" id="{664A1D87-939C-35E5-507B-67F3EE54F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57" y="4760840"/>
            <a:ext cx="1671913" cy="125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926403-23C4-4FB7-824C-6466EA1C820E}"/>
              </a:ext>
            </a:extLst>
          </p:cNvPr>
          <p:cNvSpPr txBox="1"/>
          <p:nvPr/>
        </p:nvSpPr>
        <p:spPr>
          <a:xfrm>
            <a:off x="5849218" y="4780318"/>
            <a:ext cx="2690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dobe Devanagari"/>
              </a:rPr>
              <a:t>Dyshidrotic Eczema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400" dirty="0">
                <a:latin typeface="Adobe Devanagari"/>
              </a:rPr>
              <a:t>Tiny blisters on your hands, feet, or both.</a:t>
            </a:r>
            <a:endParaRPr lang="en-US" sz="1600" dirty="0">
              <a:latin typeface="Adobe Devanaga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D3CD3B-EDC5-CE70-4EB5-CC81C62ECC39}"/>
              </a:ext>
            </a:extLst>
          </p:cNvPr>
          <p:cNvSpPr txBox="1"/>
          <p:nvPr/>
        </p:nvSpPr>
        <p:spPr>
          <a:xfrm>
            <a:off x="8534400" y="1456625"/>
            <a:ext cx="28273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dobe Devanagari"/>
              </a:rPr>
              <a:t>Nummular Eczema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400" dirty="0">
                <a:latin typeface="Adobe Devanagari"/>
              </a:rPr>
              <a:t>Appears as coin-shaped spots on the skin that can be painful and difficult to treat.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5330AD-92C1-17AC-977A-E88A4A25D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384" y="1444133"/>
            <a:ext cx="1802209" cy="11954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4D66E6-61A2-9307-EBBB-FEFA66DA6F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45"/>
          <a:stretch/>
        </p:blipFill>
        <p:spPr>
          <a:xfrm>
            <a:off x="6632384" y="3355711"/>
            <a:ext cx="1791968" cy="8022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2B7B555-2743-711F-BD6D-40F69B41C353}"/>
              </a:ext>
            </a:extLst>
          </p:cNvPr>
          <p:cNvSpPr txBox="1"/>
          <p:nvPr/>
        </p:nvSpPr>
        <p:spPr>
          <a:xfrm>
            <a:off x="8534400" y="3149659"/>
            <a:ext cx="26908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dobe Devanagari"/>
              </a:rPr>
              <a:t>Seborrheic Dermatitis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400" dirty="0">
                <a:latin typeface="Adobe Devanagari"/>
              </a:rPr>
              <a:t>Usually affects the scalp.</a:t>
            </a:r>
          </a:p>
          <a:p>
            <a:r>
              <a:rPr lang="en-US" sz="1400" dirty="0">
                <a:latin typeface="Adobe Devanagari"/>
              </a:rPr>
              <a:t>Rarely causes severe harm to the body.</a:t>
            </a:r>
          </a:p>
        </p:txBody>
      </p:sp>
    </p:spTree>
    <p:extLst>
      <p:ext uri="{BB962C8B-B14F-4D97-AF65-F5344CB8AC3E}">
        <p14:creationId xmlns:p14="http://schemas.microsoft.com/office/powerpoint/2010/main" val="217033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104B6642-5B13-AC6E-FBEE-9EBDC2B4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0" y="-38100"/>
            <a:ext cx="12192000" cy="6362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1328400" cy="9144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Current Challenges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E525C11-2DF5-50A8-A91D-9CAAEAAD01CB}"/>
              </a:ext>
            </a:extLst>
          </p:cNvPr>
          <p:cNvSpPr/>
          <p:nvPr/>
        </p:nvSpPr>
        <p:spPr>
          <a:xfrm>
            <a:off x="1371600" y="1473863"/>
            <a:ext cx="9677400" cy="1832946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23D1649D-9977-5CF8-292C-6DD38B0BCFD1}"/>
              </a:ext>
            </a:extLst>
          </p:cNvPr>
          <p:cNvSpPr/>
          <p:nvPr/>
        </p:nvSpPr>
        <p:spPr>
          <a:xfrm>
            <a:off x="1334525" y="3762971"/>
            <a:ext cx="9677400" cy="1905000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A146F-EA97-B978-D7EC-9BF091F26DD9}"/>
              </a:ext>
            </a:extLst>
          </p:cNvPr>
          <p:cNvSpPr txBox="1"/>
          <p:nvPr/>
        </p:nvSpPr>
        <p:spPr>
          <a:xfrm>
            <a:off x="1525025" y="1148097"/>
            <a:ext cx="9417622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Adobe Devanagari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Diagnosis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Relies heavily on visual inspection by dermatologists, which can be subjective and inconsistent.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dobe Devanagari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Adobe Devanagari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Early Detection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Failure to detect early signs can lead to progression and complications, increasing patient discomfort and healthcare costs.</a:t>
            </a:r>
            <a:endParaRPr lang="en-US" sz="2000" dirty="0">
              <a:latin typeface="Adobe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23696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104B6642-5B13-AC6E-FBEE-9EBDC2B4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0" y="-38100"/>
            <a:ext cx="12192000" cy="6362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28600"/>
            <a:ext cx="11684000" cy="990600"/>
          </a:xfrm>
        </p:spPr>
        <p:txBody>
          <a:bodyPr>
            <a:normAutofit/>
          </a:bodyPr>
          <a:lstStyle/>
          <a:p>
            <a:r>
              <a:rPr lang="en-US" sz="4000" b="1" dirty="0"/>
              <a:t>Research Problem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825FA8BE-7E73-EFFC-FB34-1084EBE3E009}"/>
              </a:ext>
            </a:extLst>
          </p:cNvPr>
          <p:cNvSpPr/>
          <p:nvPr/>
        </p:nvSpPr>
        <p:spPr>
          <a:xfrm>
            <a:off x="3352800" y="3429000"/>
            <a:ext cx="8324029" cy="2421332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How can advanced machine learning technologies be effectively utilized to improve the accuracy, efficiency, and consistency of eczema diagnosis and severity assessment from images?</a:t>
            </a:r>
          </a:p>
        </p:txBody>
      </p:sp>
      <p:pic>
        <p:nvPicPr>
          <p:cNvPr id="7" name="Picture 6" descr="A person and person with rashes&#10;&#10;Description automatically generated">
            <a:extLst>
              <a:ext uri="{FF2B5EF4-FFF2-40B4-BE49-F238E27FC236}">
                <a16:creationId xmlns:a16="http://schemas.microsoft.com/office/drawing/2014/main" id="{2158A4EA-94C9-17B4-B9BE-F00E52215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21111"/>
          <a:stretch/>
        </p:blipFill>
        <p:spPr>
          <a:xfrm>
            <a:off x="254000" y="1305502"/>
            <a:ext cx="4114800" cy="2175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917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104B6642-5B13-AC6E-FBEE-9EBDC2B4D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0" y="-38100"/>
            <a:ext cx="12192000" cy="6362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28600"/>
            <a:ext cx="11684000" cy="1355726"/>
          </a:xfrm>
        </p:spPr>
        <p:txBody>
          <a:bodyPr>
            <a:normAutofit/>
          </a:bodyPr>
          <a:lstStyle/>
          <a:p>
            <a:r>
              <a:rPr lang="en-US" sz="4000" b="1" dirty="0"/>
              <a:t>Utilizing Advanced ML Technologies for Detailed Eczema Diagnosis and Assessment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B4CDF7A-08A2-5068-17BF-B0527D5C1F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734972"/>
              </p:ext>
            </p:extLst>
          </p:nvPr>
        </p:nvGraphicFramePr>
        <p:xfrm>
          <a:off x="-254000" y="68580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E1C420F-D2E9-79DD-65C3-F238E33E6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889126"/>
            <a:ext cx="41148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Devanagari"/>
              </a:rPr>
              <a:t>Specific Sub Objectives</a:t>
            </a:r>
          </a:p>
        </p:txBody>
      </p:sp>
    </p:spTree>
    <p:extLst>
      <p:ext uri="{BB962C8B-B14F-4D97-AF65-F5344CB8AC3E}">
        <p14:creationId xmlns:p14="http://schemas.microsoft.com/office/powerpoint/2010/main" val="194902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E5336E50-3FA4-8776-C078-BA405426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866" y="290873"/>
            <a:ext cx="3561132" cy="6159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latin typeface="Adobe Devanagari"/>
              </a:rPr>
              <a:t>Research 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5F878D-A22D-335C-861B-CB6A2D844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93463"/>
              </p:ext>
            </p:extLst>
          </p:nvPr>
        </p:nvGraphicFramePr>
        <p:xfrm>
          <a:off x="4694236" y="1848067"/>
          <a:ext cx="7239000" cy="3474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621333920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406654605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968908481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1535627062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734107691"/>
                    </a:ext>
                  </a:extLst>
                </a:gridCol>
                <a:gridCol w="738911">
                  <a:extLst>
                    <a:ext uri="{9D8B030D-6E8A-4147-A177-3AD203B41FA5}">
                      <a16:colId xmlns:a16="http://schemas.microsoft.com/office/drawing/2014/main" val="4258505927"/>
                    </a:ext>
                  </a:extLst>
                </a:gridCol>
                <a:gridCol w="1145309">
                  <a:extLst>
                    <a:ext uri="{9D8B030D-6E8A-4147-A177-3AD203B41FA5}">
                      <a16:colId xmlns:a16="http://schemas.microsoft.com/office/drawing/2014/main" val="3570165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[1]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[2]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[3]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[4]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[5]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Proposed Solution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045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Incorporate Advanced Deep Learning Techniques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03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Enhance Explainability</a:t>
                      </a:r>
                    </a:p>
                    <a:p>
                      <a:endParaRPr lang="en-US" sz="1600" dirty="0">
                        <a:latin typeface="Adobe Devanaga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18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Improve Robustness</a:t>
                      </a:r>
                    </a:p>
                    <a:p>
                      <a:endParaRPr lang="en-US" sz="1600" dirty="0">
                        <a:latin typeface="Adobe Devanaga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23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Addressing Severity Levels of Eczema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963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Develop Adaptive Multi-Scale Attention Mechanism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949388"/>
                  </a:ext>
                </a:extLst>
              </a:tr>
            </a:tbl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1140E20F-4FCC-16AC-2B45-B69E7EBBB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492" y="2590613"/>
            <a:ext cx="342900" cy="3429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11BEC01-5C2B-5A28-402A-A5331EBBF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9998" y="2590613"/>
            <a:ext cx="342900" cy="3429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62AEDB0E-E2EF-DD1F-A297-57ADB4FAA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0747" y="2593130"/>
            <a:ext cx="342900" cy="3429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D6DF38CD-67A8-A89F-3106-0D1B9B893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1496" y="2590613"/>
            <a:ext cx="342900" cy="3429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E556688-FCAE-1B68-1A49-E606CA93C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5943" y="2590613"/>
            <a:ext cx="342900" cy="3429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71DF1A1A-35D4-1739-EFF8-71250B4A1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8899" y="2566777"/>
            <a:ext cx="342900" cy="3429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8253C169-C4EA-9402-C54A-2132D1629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2004" y="3113827"/>
            <a:ext cx="342900" cy="342900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3D809835-0504-7186-F01F-4A35F8552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7492" y="3106247"/>
            <a:ext cx="342900" cy="342900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9F1206A4-ADAB-8EC7-7B3D-CDF751CF4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7192" y="3106247"/>
            <a:ext cx="342900" cy="342900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9F68D06E-BD28-D62A-B3CC-EB486B9E1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5635" y="3119002"/>
            <a:ext cx="342900" cy="3429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F7327955-5B09-94EF-B151-59315D873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1496" y="3119002"/>
            <a:ext cx="342900" cy="342900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F4F982FF-17E8-DD32-A64B-80BEA4EC6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2245" y="3115549"/>
            <a:ext cx="342900" cy="342900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AB2C200B-C054-610C-045A-577BFB043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5848" y="3716853"/>
            <a:ext cx="342900" cy="34290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58E5E3E4-DA46-19F8-0C39-D9A5192F0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9192" y="3687549"/>
            <a:ext cx="342900" cy="342900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062A2E1F-888D-9654-1BB9-575BBE515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5020" y="3687549"/>
            <a:ext cx="342900" cy="342900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A8132A63-ADEC-B433-9E7E-31874181B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192" y="3716853"/>
            <a:ext cx="342900" cy="342900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AC55C31E-8BCC-FF8A-FF17-D6434CEF5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1793" y="3707097"/>
            <a:ext cx="342900" cy="34290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DAD1DB4B-9404-AE83-1CE1-8461C3E9C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4749" y="3707097"/>
            <a:ext cx="342900" cy="342900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B4DF4414-32A2-41D9-2A0E-CD892B965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8899" y="4856369"/>
            <a:ext cx="342900" cy="342900"/>
          </a:xfrm>
          <a:prstGeom prst="rect">
            <a:avLst/>
          </a:prstGeom>
        </p:spPr>
      </p:pic>
      <p:pic>
        <p:nvPicPr>
          <p:cNvPr id="42" name="Graphic 41" descr="Close with solid fill">
            <a:extLst>
              <a:ext uri="{FF2B5EF4-FFF2-40B4-BE49-F238E27FC236}">
                <a16:creationId xmlns:a16="http://schemas.microsoft.com/office/drawing/2014/main" id="{AE72059A-0A9D-CE2D-4B9A-B865A5162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1835" y="4854464"/>
            <a:ext cx="342900" cy="342900"/>
          </a:xfrm>
          <a:prstGeom prst="rect">
            <a:avLst/>
          </a:prstGeom>
        </p:spPr>
      </p:pic>
      <p:pic>
        <p:nvPicPr>
          <p:cNvPr id="43" name="Graphic 42" descr="Close with solid fill">
            <a:extLst>
              <a:ext uri="{FF2B5EF4-FFF2-40B4-BE49-F238E27FC236}">
                <a16:creationId xmlns:a16="http://schemas.microsoft.com/office/drawing/2014/main" id="{2216BABC-D120-9B3B-1017-8DAFDDF43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2286" y="4849571"/>
            <a:ext cx="342900" cy="342900"/>
          </a:xfrm>
          <a:prstGeom prst="rect">
            <a:avLst/>
          </a:prstGeom>
        </p:spPr>
      </p:pic>
      <p:pic>
        <p:nvPicPr>
          <p:cNvPr id="44" name="Graphic 43" descr="Close with solid fill">
            <a:extLst>
              <a:ext uri="{FF2B5EF4-FFF2-40B4-BE49-F238E27FC236}">
                <a16:creationId xmlns:a16="http://schemas.microsoft.com/office/drawing/2014/main" id="{FC030E55-0D6F-5C96-A950-BD413F610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7388" y="4854464"/>
            <a:ext cx="342900" cy="342900"/>
          </a:xfrm>
          <a:prstGeom prst="rect">
            <a:avLst/>
          </a:prstGeom>
        </p:spPr>
      </p:pic>
      <p:pic>
        <p:nvPicPr>
          <p:cNvPr id="45" name="Graphic 44" descr="Close with solid fill">
            <a:extLst>
              <a:ext uri="{FF2B5EF4-FFF2-40B4-BE49-F238E27FC236}">
                <a16:creationId xmlns:a16="http://schemas.microsoft.com/office/drawing/2014/main" id="{4BD2DC1A-C846-A4B6-7891-0297648DE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1496" y="4856369"/>
            <a:ext cx="342900" cy="342900"/>
          </a:xfrm>
          <a:prstGeom prst="rect">
            <a:avLst/>
          </a:prstGeom>
        </p:spPr>
      </p:pic>
      <p:pic>
        <p:nvPicPr>
          <p:cNvPr id="46" name="Graphic 45" descr="Close with solid fill">
            <a:extLst>
              <a:ext uri="{FF2B5EF4-FFF2-40B4-BE49-F238E27FC236}">
                <a16:creationId xmlns:a16="http://schemas.microsoft.com/office/drawing/2014/main" id="{B3BA0816-75E9-E87C-3758-487610914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1095" y="4856369"/>
            <a:ext cx="342900" cy="342900"/>
          </a:xfrm>
          <a:prstGeom prst="rect">
            <a:avLst/>
          </a:prstGeom>
        </p:spPr>
      </p:pic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6935035B-6995-E3A0-C769-0701E01C8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3049" y="4251513"/>
            <a:ext cx="342900" cy="34290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3A722D27-33C3-D486-BEC4-5B536A99F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7492" y="4272604"/>
            <a:ext cx="342900" cy="342900"/>
          </a:xfrm>
          <a:prstGeom prst="rect">
            <a:avLst/>
          </a:prstGeom>
        </p:spPr>
      </p:pic>
      <p:pic>
        <p:nvPicPr>
          <p:cNvPr id="52" name="Graphic 51" descr="Close with solid fill">
            <a:extLst>
              <a:ext uri="{FF2B5EF4-FFF2-40B4-BE49-F238E27FC236}">
                <a16:creationId xmlns:a16="http://schemas.microsoft.com/office/drawing/2014/main" id="{AEB4424D-D2BC-C6EC-8167-C964910B5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1095" y="4251513"/>
            <a:ext cx="342900" cy="342900"/>
          </a:xfrm>
          <a:prstGeom prst="rect">
            <a:avLst/>
          </a:prstGeom>
        </p:spPr>
      </p:pic>
      <p:pic>
        <p:nvPicPr>
          <p:cNvPr id="54" name="Graphic 53" descr="Checkmark with solid fill">
            <a:extLst>
              <a:ext uri="{FF2B5EF4-FFF2-40B4-BE49-F238E27FC236}">
                <a16:creationId xmlns:a16="http://schemas.microsoft.com/office/drawing/2014/main" id="{387532A2-6018-A2C6-A37D-4DD37FA3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1496" y="4280496"/>
            <a:ext cx="342900" cy="34290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9355D68-D64B-A052-BC92-9E7306B0F98C}"/>
              </a:ext>
            </a:extLst>
          </p:cNvPr>
          <p:cNvCxnSpPr>
            <a:cxnSpLocks/>
          </p:cNvCxnSpPr>
          <p:nvPr/>
        </p:nvCxnSpPr>
        <p:spPr>
          <a:xfrm>
            <a:off x="4694236" y="1848067"/>
            <a:ext cx="2590800" cy="599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86A79F-5DDA-855C-D462-A13CF9E06479}"/>
              </a:ext>
            </a:extLst>
          </p:cNvPr>
          <p:cNvSpPr txBox="1"/>
          <p:nvPr/>
        </p:nvSpPr>
        <p:spPr>
          <a:xfrm>
            <a:off x="5726280" y="1787466"/>
            <a:ext cx="155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Research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Papers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B1063C-CAAB-D66B-E182-69530C18B789}"/>
              </a:ext>
            </a:extLst>
          </p:cNvPr>
          <p:cNvSpPr txBox="1"/>
          <p:nvPr/>
        </p:nvSpPr>
        <p:spPr>
          <a:xfrm>
            <a:off x="4035740" y="2016009"/>
            <a:ext cx="155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Features</a:t>
            </a:r>
          </a:p>
        </p:txBody>
      </p:sp>
      <p:pic>
        <p:nvPicPr>
          <p:cNvPr id="66" name="Picture 65" descr="A couple of white rectangular papers&#10;&#10;Description automatically generated with medium confidence">
            <a:extLst>
              <a:ext uri="{FF2B5EF4-FFF2-40B4-BE49-F238E27FC236}">
                <a16:creationId xmlns:a16="http://schemas.microsoft.com/office/drawing/2014/main" id="{F61B0AFF-37F5-1A40-E002-89E2827328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6247" r="51377" b="5266"/>
          <a:stretch/>
        </p:blipFill>
        <p:spPr>
          <a:xfrm>
            <a:off x="258764" y="1143000"/>
            <a:ext cx="4171904" cy="4953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DC1D1AD-741F-29C2-02CE-02671B8AB474}"/>
              </a:ext>
            </a:extLst>
          </p:cNvPr>
          <p:cNvSpPr txBox="1"/>
          <p:nvPr/>
        </p:nvSpPr>
        <p:spPr>
          <a:xfrm>
            <a:off x="411184" y="1715990"/>
            <a:ext cx="392105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dobe Devanagari"/>
              </a:rPr>
              <a:t>[1] </a:t>
            </a:r>
            <a:r>
              <a:rPr lang="en-US" sz="1600" dirty="0">
                <a:latin typeface="Adobe Devanagari"/>
              </a:rPr>
              <a:t>Automatic Segmentation and Classification of Eczema Skin Lesions Using Supervised Learning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[2] </a:t>
            </a:r>
            <a:r>
              <a:rPr lang="en-US" sz="1600" dirty="0">
                <a:latin typeface="Adobe Devanagari"/>
              </a:rPr>
              <a:t>Detection of Common Types of Eczema Using Gray Level Co-occurrence Matrix and Support Vector Machine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[3] </a:t>
            </a:r>
            <a:r>
              <a:rPr lang="en-US" sz="1600" dirty="0">
                <a:latin typeface="Adobe Devanagari"/>
              </a:rPr>
              <a:t>Reliable Detection of Eczema Areas for Fully Automated Assessment of Eczema Severity from Digital Camera Images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[4] </a:t>
            </a:r>
            <a:r>
              <a:rPr lang="en-US" sz="1600" dirty="0" err="1">
                <a:latin typeface="Adobe Devanagari"/>
              </a:rPr>
              <a:t>EczemaNet</a:t>
            </a:r>
            <a:r>
              <a:rPr lang="en-US" sz="1600" dirty="0">
                <a:latin typeface="Adobe Devanagari"/>
              </a:rPr>
              <a:t>: A Deep CNN-based Eczema Diseases Classification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[5] </a:t>
            </a:r>
            <a:r>
              <a:rPr lang="en-US" sz="1600" dirty="0">
                <a:latin typeface="Adobe Devanagari"/>
              </a:rPr>
              <a:t>Segmentation of Eczema Skin Lesions Using U-Net</a:t>
            </a:r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B27B59A2-D0A5-23D0-A8AF-FF9578DBE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5848" y="4280496"/>
            <a:ext cx="342900" cy="342900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EBC38BC3-DC9B-9FD6-E18C-DED76B17B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05447" y="4280576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5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119C9047-EF39-C2EF-1BBE-0D261C85C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12" y="228600"/>
            <a:ext cx="11351188" cy="9144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Novelty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ADFE0F-6A2A-0043-B0DC-7F73B1A7AB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040669"/>
              </p:ext>
            </p:extLst>
          </p:nvPr>
        </p:nvGraphicFramePr>
        <p:xfrm>
          <a:off x="586812" y="1638300"/>
          <a:ext cx="6477000" cy="4190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D638A72D-569A-A0F8-9C87-5FDBD62EA796}"/>
              </a:ext>
            </a:extLst>
          </p:cNvPr>
          <p:cNvSpPr/>
          <p:nvPr/>
        </p:nvSpPr>
        <p:spPr>
          <a:xfrm>
            <a:off x="7086600" y="990600"/>
            <a:ext cx="3200400" cy="2971800"/>
          </a:xfrm>
          <a:prstGeom prst="ellipse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dobe Devanagari"/>
              </a:rPr>
              <a:t>Adaptive Multi-Scale Attention Network for Explainable and Robust Eczema Type and Severity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5337C-B6F0-B97E-5E17-E34F753476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" t="14490" r="2653"/>
          <a:stretch/>
        </p:blipFill>
        <p:spPr>
          <a:xfrm>
            <a:off x="8686800" y="4214428"/>
            <a:ext cx="3505200" cy="2110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819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1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1"/>
            <a:ext cx="11684000" cy="990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System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bg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bg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bg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bg1"/>
                </a:solidFill>
                <a:latin typeface="Adobe Devanagari"/>
              </a:rPr>
              <a:t>24-25J-210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3F6355-6C14-9581-7B80-C5586308F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682" y="990601"/>
            <a:ext cx="9406636" cy="5237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6660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B0F935BE-B6E2-B838-214D-68AEE0257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238325"/>
            <a:ext cx="11684000" cy="861298"/>
          </a:xfrm>
        </p:spPr>
        <p:txBody>
          <a:bodyPr>
            <a:normAutofit/>
          </a:bodyPr>
          <a:lstStyle/>
          <a:p>
            <a:r>
              <a:rPr lang="en-US" sz="4000" b="1" dirty="0"/>
              <a:t>Requirements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18764A-FF81-A1E4-CC6E-DC0794884AB7}"/>
              </a:ext>
            </a:extLst>
          </p:cNvPr>
          <p:cNvSpPr/>
          <p:nvPr/>
        </p:nvSpPr>
        <p:spPr>
          <a:xfrm>
            <a:off x="8305800" y="1633459"/>
            <a:ext cx="3505200" cy="4114800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6E780-9679-8243-A441-F318BF395081}"/>
              </a:ext>
            </a:extLst>
          </p:cNvPr>
          <p:cNvSpPr txBox="1"/>
          <p:nvPr/>
        </p:nvSpPr>
        <p:spPr>
          <a:xfrm>
            <a:off x="4481512" y="2057400"/>
            <a:ext cx="33528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41800"/>
                </a:solidFill>
                <a:latin typeface="Adobe Devanagari"/>
              </a:rPr>
              <a:t>Functional Requirements</a:t>
            </a:r>
          </a:p>
          <a:p>
            <a:endParaRPr lang="en-US" dirty="0"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Adobe Devanagari"/>
              </a:rPr>
              <a:t>Eczema Detection Module.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Adobe Devanagari"/>
              </a:rPr>
              <a:t>Severity Assessment Module.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Adobe Devanagari"/>
              </a:rPr>
              <a:t>Dynamic Segmentation Adjustment.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Adobe Devanagari"/>
              </a:rPr>
              <a:t>Adaptive Multi-Scale Attention Mechanism.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05E389-6C41-EA61-B66B-A6CFE9812250}"/>
              </a:ext>
            </a:extLst>
          </p:cNvPr>
          <p:cNvSpPr/>
          <p:nvPr/>
        </p:nvSpPr>
        <p:spPr>
          <a:xfrm>
            <a:off x="4357687" y="1633459"/>
            <a:ext cx="3505200" cy="4114800"/>
          </a:xfrm>
          <a:prstGeom prst="round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817B9-B8CF-C979-0341-CFBA85C218FD}"/>
              </a:ext>
            </a:extLst>
          </p:cNvPr>
          <p:cNvSpPr txBox="1"/>
          <p:nvPr/>
        </p:nvSpPr>
        <p:spPr>
          <a:xfrm>
            <a:off x="8432800" y="2057400"/>
            <a:ext cx="3505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Non-Functional Requirements</a:t>
            </a:r>
          </a:p>
          <a:p>
            <a:endParaRPr lang="en-US" dirty="0"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Performance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Scalability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Usability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Security and Privacy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Reliability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3F236C-C1E3-3461-60A5-C6DDD5F25CDE}"/>
              </a:ext>
            </a:extLst>
          </p:cNvPr>
          <p:cNvSpPr/>
          <p:nvPr/>
        </p:nvSpPr>
        <p:spPr>
          <a:xfrm>
            <a:off x="371475" y="1633459"/>
            <a:ext cx="3505200" cy="4114800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94DFB0-C0D6-F3D5-0BCA-FEF3A45C5048}"/>
              </a:ext>
            </a:extLst>
          </p:cNvPr>
          <p:cNvSpPr txBox="1"/>
          <p:nvPr/>
        </p:nvSpPr>
        <p:spPr>
          <a:xfrm>
            <a:off x="538163" y="20574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Personal Requirements</a:t>
            </a:r>
          </a:p>
          <a:p>
            <a:endParaRPr lang="en-US" dirty="0"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Guidance from the Supervisors on the Eczema and Data Science domain.</a:t>
            </a:r>
          </a:p>
          <a:p>
            <a:endParaRPr lang="en-US" sz="2000" dirty="0">
              <a:solidFill>
                <a:schemeClr val="bg1"/>
              </a:solidFill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Understand the Specific Area of Each Domain to Proceed with the Selected Research Area.</a:t>
            </a:r>
          </a:p>
        </p:txBody>
      </p:sp>
    </p:spTree>
    <p:extLst>
      <p:ext uri="{BB962C8B-B14F-4D97-AF65-F5344CB8AC3E}">
        <p14:creationId xmlns:p14="http://schemas.microsoft.com/office/powerpoint/2010/main" val="176175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40BC85D1-C6B4-9C2C-D9D7-62B05D21B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DEE37-5475-031F-7AC1-E8E561F474FF}"/>
              </a:ext>
            </a:extLst>
          </p:cNvPr>
          <p:cNvSpPr txBox="1"/>
          <p:nvPr/>
        </p:nvSpPr>
        <p:spPr>
          <a:xfrm>
            <a:off x="645160" y="1447800"/>
            <a:ext cx="1090168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Adobe Devanagari"/>
              </a:rPr>
              <a:t>[1] </a:t>
            </a:r>
            <a:r>
              <a:rPr lang="en-US" sz="1700" dirty="0">
                <a:latin typeface="Adobe Devanagari"/>
              </a:rPr>
              <a:t>Nisar, K., Zubair, M., &amp; Rauf, H. T. (2020). "Automatic Segmentation and Classification of Eczema Skin Lesions Using Supervised Learning," </a:t>
            </a:r>
            <a:r>
              <a:rPr lang="en-US" sz="1700" i="1" dirty="0">
                <a:latin typeface="Adobe Devanagari"/>
              </a:rPr>
              <a:t>2020 IEEE Conference on Open Systems (ICOS)</a:t>
            </a:r>
            <a:r>
              <a:rPr lang="en-US" sz="1700" dirty="0">
                <a:latin typeface="Adobe Devanagari"/>
              </a:rPr>
              <a:t>,</a:t>
            </a:r>
            <a:r>
              <a:rPr lang="en-US" sz="1700" i="1" dirty="0">
                <a:latin typeface="Adobe Devanagari"/>
              </a:rPr>
              <a:t> </a:t>
            </a:r>
            <a:r>
              <a:rPr lang="en-US" sz="1700" dirty="0">
                <a:latin typeface="Adobe Devanagari"/>
              </a:rPr>
              <a:t>pp. 53-58. DOI: 10.1109/ICOS48179.2021.9398739.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[2] </a:t>
            </a:r>
            <a:r>
              <a:rPr lang="en-US" sz="1700" dirty="0">
                <a:latin typeface="Adobe Devanagari"/>
              </a:rPr>
              <a:t>I. B. I. Raja, S. H. Abid, A. B. M. H. Rashid, &amp; A. R. Arif. (2019). "Detection of Common Types of Eczema Using Gray Level Co-occurrence Matrix and Support Vector Machine," </a:t>
            </a:r>
            <a:r>
              <a:rPr lang="en-US" sz="1700" i="1" dirty="0">
                <a:latin typeface="Adobe Devanagari"/>
              </a:rPr>
              <a:t>2019 International Conference on Advanced Computing and Communication Systems (ICACCS)</a:t>
            </a:r>
            <a:r>
              <a:rPr lang="en-US" sz="1700" dirty="0">
                <a:latin typeface="Adobe Devanagari"/>
              </a:rPr>
              <a:t>,</a:t>
            </a:r>
            <a:r>
              <a:rPr lang="en-US" sz="1700" i="1" dirty="0">
                <a:latin typeface="Adobe Devanagari"/>
              </a:rPr>
              <a:t> </a:t>
            </a:r>
            <a:r>
              <a:rPr lang="en-US" sz="1700" dirty="0">
                <a:latin typeface="Adobe Devanagari"/>
              </a:rPr>
              <a:t>pp. 1-5. DOI: 10.1109/ICACCS.2019.8728514.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[3] </a:t>
            </a:r>
            <a:r>
              <a:rPr lang="en-US" sz="1700" dirty="0">
                <a:latin typeface="Adobe Devanagari"/>
              </a:rPr>
              <a:t>M. Y. Cheong, &amp; Y. A. Hamed. (2020). "Reliable Detection of Eczema Areas for Fully Automated Assessment of Eczema Severity from Digital Camera Images," </a:t>
            </a:r>
            <a:r>
              <a:rPr lang="en-US" sz="1700" i="1" dirty="0">
                <a:latin typeface="Adobe Devanagari"/>
              </a:rPr>
              <a:t>2020 IEEE EMBS Conference on Biomedical Engineering and Sciences (IECBES)</a:t>
            </a:r>
            <a:r>
              <a:rPr lang="en-US" sz="1700" dirty="0">
                <a:latin typeface="Adobe Devanagari"/>
              </a:rPr>
              <a:t>,</a:t>
            </a:r>
            <a:r>
              <a:rPr lang="en-US" sz="1700" i="1" dirty="0">
                <a:latin typeface="Adobe Devanagari"/>
              </a:rPr>
              <a:t> </a:t>
            </a:r>
            <a:r>
              <a:rPr lang="en-US" sz="1700" dirty="0">
                <a:latin typeface="Adobe Devanagari"/>
              </a:rPr>
              <a:t>pp. 362-366. DOI: 10.1109/IECBES48179.2021.9398739.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[4] </a:t>
            </a:r>
            <a:r>
              <a:rPr lang="en-US" sz="1700" dirty="0">
                <a:latin typeface="Adobe Devanagari"/>
              </a:rPr>
              <a:t>Zhang, Y., Li, H., Wang, X., &amp; Yang, J. (2021). "</a:t>
            </a:r>
            <a:r>
              <a:rPr lang="en-US" sz="1700" dirty="0" err="1">
                <a:latin typeface="Adobe Devanagari"/>
              </a:rPr>
              <a:t>EczemaNet</a:t>
            </a:r>
            <a:r>
              <a:rPr lang="en-US" sz="1700" dirty="0">
                <a:latin typeface="Adobe Devanagari"/>
              </a:rPr>
              <a:t>: A Deep CNN-based Eczema Diseases Classification," </a:t>
            </a:r>
            <a:r>
              <a:rPr lang="en-US" sz="1700" i="1" dirty="0">
                <a:latin typeface="Adobe Devanagari"/>
              </a:rPr>
              <a:t>2021 IEEE 15th International Conference on Anti-counterfeiting, Security, and Identification (ASID)</a:t>
            </a:r>
            <a:r>
              <a:rPr lang="en-US" sz="1700" dirty="0">
                <a:latin typeface="Adobe Devanagari"/>
              </a:rPr>
              <a:t>,</a:t>
            </a:r>
            <a:r>
              <a:rPr lang="en-US" sz="1700" i="1" dirty="0">
                <a:latin typeface="Adobe Devanagari"/>
              </a:rPr>
              <a:t> </a:t>
            </a:r>
            <a:r>
              <a:rPr lang="en-US" sz="1700" dirty="0">
                <a:latin typeface="Adobe Devanagari"/>
              </a:rPr>
              <a:t>pp. 45-49. DOI: 10.1109/ASID53146.2021.9618825.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[5] </a:t>
            </a:r>
            <a:r>
              <a:rPr lang="en-US" sz="1700" dirty="0">
                <a:latin typeface="Adobe Devanagari"/>
              </a:rPr>
              <a:t>R. T. Tong, S. H. Lee, &amp; P. H. Lee. (2020). "Segmentation of Eczema Skin Lesions Using U-Net," </a:t>
            </a:r>
            <a:r>
              <a:rPr lang="en-US" sz="1700" i="1" dirty="0">
                <a:latin typeface="Adobe Devanagari"/>
              </a:rPr>
              <a:t>2020 IEEE EMBS Conference on Biomedical Engineering and Sciences (IECBES)</a:t>
            </a:r>
            <a:r>
              <a:rPr lang="en-US" sz="1700" dirty="0">
                <a:latin typeface="Adobe Devanagari"/>
              </a:rPr>
              <a:t>, pp. 359-361. DOI: 10.1109/IECBES48179.2021.9398739.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C06D042-7E31-3DF2-C80D-4E106814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28600"/>
            <a:ext cx="11292840" cy="9906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References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161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76F2-2DDA-A01A-1C0C-FD47328A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B24CD-64A8-D5D0-1E20-19AC8773D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65B67028-10E8-813F-8A94-ED2DF3316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0"/>
            <a:ext cx="12192000" cy="624883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752AB85-CABE-ACE5-C9E8-E497DE15866D}"/>
              </a:ext>
            </a:extLst>
          </p:cNvPr>
          <p:cNvSpPr txBox="1">
            <a:spLocks/>
          </p:cNvSpPr>
          <p:nvPr/>
        </p:nvSpPr>
        <p:spPr>
          <a:xfrm>
            <a:off x="467968" y="2735654"/>
            <a:ext cx="103632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>
                <a:solidFill>
                  <a:srgbClr val="641800"/>
                </a:solidFill>
                <a:latin typeface="Adobe Devanagari"/>
              </a:rPr>
              <a:t>Automated AI-augmented Approach To Psoriasis Lesion Detection And </a:t>
            </a:r>
            <a:br>
              <a:rPr lang="en-US" sz="4000" b="1" dirty="0">
                <a:solidFill>
                  <a:srgbClr val="641800"/>
                </a:solidFill>
                <a:latin typeface="Adobe Devanagari"/>
              </a:rPr>
            </a:br>
            <a:r>
              <a:rPr lang="en-US" sz="4000" b="1" dirty="0">
                <a:solidFill>
                  <a:srgbClr val="641800"/>
                </a:solidFill>
                <a:latin typeface="Adobe Devanagari"/>
              </a:rPr>
              <a:t>Accurate Scaling Severity Evaluation</a:t>
            </a:r>
            <a:br>
              <a:rPr lang="en-US" sz="4000" b="1" dirty="0">
                <a:solidFill>
                  <a:srgbClr val="641800"/>
                </a:solidFill>
                <a:latin typeface="Adobe Devanagari"/>
              </a:rPr>
            </a:b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701BBA-8381-703A-C5EA-A82765B4DB9C}"/>
              </a:ext>
            </a:extLst>
          </p:cNvPr>
          <p:cNvSpPr txBox="1">
            <a:spLocks/>
          </p:cNvSpPr>
          <p:nvPr/>
        </p:nvSpPr>
        <p:spPr>
          <a:xfrm>
            <a:off x="963084" y="5273674"/>
            <a:ext cx="10363200" cy="463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dobe Devanagari"/>
              </a:rPr>
              <a:t>B.Sc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dobe Devanagari"/>
              </a:rPr>
              <a:t> (Hons) Degree in Information Technology Specializing in Data Science </a:t>
            </a:r>
            <a:endParaRPr lang="en-US" dirty="0">
              <a:latin typeface="Adobe Devanaga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175C0F-6280-AAAE-5E19-8EB8CC45FA0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721882-4D0E-8890-8B89-55D9236BEFE7}"/>
              </a:ext>
            </a:extLst>
          </p:cNvPr>
          <p:cNvSpPr/>
          <p:nvPr/>
        </p:nvSpPr>
        <p:spPr>
          <a:xfrm>
            <a:off x="8839200" y="0"/>
            <a:ext cx="1946634" cy="2438399"/>
          </a:xfrm>
          <a:prstGeom prst="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8639B6E-04B0-697C-0F60-274153EDF55E}"/>
              </a:ext>
            </a:extLst>
          </p:cNvPr>
          <p:cNvSpPr/>
          <p:nvPr/>
        </p:nvSpPr>
        <p:spPr>
          <a:xfrm rot="5400000">
            <a:off x="10275901" y="859129"/>
            <a:ext cx="2426032" cy="732508"/>
          </a:xfrm>
          <a:prstGeom prst="homePlate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Component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D2409A-A3EB-D65C-DF15-8D5FB004F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0696" y="128761"/>
            <a:ext cx="1743642" cy="1983581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EDB77DE0-9FA9-E9AE-548B-F0822472D830}"/>
              </a:ext>
            </a:extLst>
          </p:cNvPr>
          <p:cNvSpPr txBox="1">
            <a:spLocks/>
          </p:cNvSpPr>
          <p:nvPr/>
        </p:nvSpPr>
        <p:spPr>
          <a:xfrm>
            <a:off x="-2057400" y="4287458"/>
            <a:ext cx="103632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800" b="0" kern="1200" dirty="0">
                <a:solidFill>
                  <a:srgbClr val="000000"/>
                </a:solidFill>
                <a:effectLst/>
                <a:latin typeface="Adobe Devanagari"/>
                <a:ea typeface="+mn-ea"/>
                <a:cs typeface="+mn-cs"/>
              </a:rPr>
              <a:t>IT21261732 | Perera W.A.S.K</a:t>
            </a:r>
            <a:endParaRPr lang="en-US" sz="1600" dirty="0">
              <a:effectLst/>
              <a:latin typeface="Adobe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219668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EBFF8483-7D84-52B7-E9A5-3EFB199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DBABF7B9-B8B6-80B0-1E42-D322988630FB}"/>
              </a:ext>
            </a:extLst>
          </p:cNvPr>
          <p:cNvSpPr txBox="1">
            <a:spLocks/>
          </p:cNvSpPr>
          <p:nvPr/>
        </p:nvSpPr>
        <p:spPr>
          <a:xfrm>
            <a:off x="198617" y="160336"/>
            <a:ext cx="11684000" cy="98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/>
              <a:t>Introduction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14D4AE2F-8AAB-6173-1755-D1EB673FE9A9}"/>
              </a:ext>
            </a:extLst>
          </p:cNvPr>
          <p:cNvSpPr/>
          <p:nvPr/>
        </p:nvSpPr>
        <p:spPr>
          <a:xfrm>
            <a:off x="2286000" y="1219855"/>
            <a:ext cx="7620000" cy="4495801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dobe Devanagari"/>
              </a:rPr>
              <a:t>Skin Diseases</a:t>
            </a:r>
          </a:p>
          <a:p>
            <a:pPr algn="ctr"/>
            <a:r>
              <a:rPr lang="en-US" sz="3200" dirty="0">
                <a:latin typeface="Adobe Devanagari"/>
              </a:rPr>
              <a:t>Skin diseases are conditions that affect your skin. </a:t>
            </a:r>
          </a:p>
          <a:p>
            <a:pPr algn="ctr"/>
            <a:r>
              <a:rPr lang="en-US" sz="3200" dirty="0">
                <a:latin typeface="Adobe Devanagari"/>
              </a:rPr>
              <a:t>They may cause rashes, inflammation, itchiness or other skin changes. </a:t>
            </a:r>
          </a:p>
          <a:p>
            <a:pPr algn="ctr"/>
            <a:r>
              <a:rPr lang="en-US" sz="3200" dirty="0">
                <a:latin typeface="Adobe Devanagari"/>
              </a:rPr>
              <a:t>Some skin conditions may be genetic, while lifestyle factors may cause others.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7F4116-F06D-EEA9-2EC2-1ABF32263EA0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99404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CD9-8539-8F40-C8DF-34510D23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9B7A-F55E-B3B2-E825-10033E9E0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8B09F4-B0BC-18D8-1E51-229559F94CA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12E1A-8F4C-C9D7-4987-E0BDDF8A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71802" y="-2971801"/>
            <a:ext cx="6248399" cy="12192002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005E49C1-B878-784F-8C2E-941BA075FD26}"/>
              </a:ext>
            </a:extLst>
          </p:cNvPr>
          <p:cNvSpPr txBox="1">
            <a:spLocks/>
          </p:cNvSpPr>
          <p:nvPr/>
        </p:nvSpPr>
        <p:spPr>
          <a:xfrm>
            <a:off x="1354317" y="572885"/>
            <a:ext cx="9372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13300" b="1" dirty="0">
                <a:latin typeface="Adobe Devanagari"/>
              </a:rPr>
              <a:t>Background</a:t>
            </a:r>
            <a:br>
              <a:rPr lang="en-US" b="1" dirty="0">
                <a:solidFill>
                  <a:srgbClr val="641800"/>
                </a:solidFill>
                <a:latin typeface="Adobe Devanagari"/>
              </a:rPr>
            </a:b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16D7C2-CB27-7734-E2B2-86DA0F91FEAF}"/>
              </a:ext>
            </a:extLst>
          </p:cNvPr>
          <p:cNvSpPr/>
          <p:nvPr/>
        </p:nvSpPr>
        <p:spPr>
          <a:xfrm>
            <a:off x="779095" y="1600141"/>
            <a:ext cx="2971800" cy="3124200"/>
          </a:xfrm>
          <a:prstGeom prst="roundRect">
            <a:avLst/>
          </a:prstGeom>
          <a:solidFill>
            <a:srgbClr val="641800"/>
          </a:soli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>
                    <a:alpha val="92000"/>
                    <a:lumMod val="96000"/>
                    <a:lumOff val="4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Devanagari"/>
              </a:rPr>
              <a:t>What is psoriasis and what is scaling?</a:t>
            </a:r>
          </a:p>
          <a:p>
            <a:pPr algn="ctr"/>
            <a:endParaRPr lang="en-US" sz="2800" dirty="0">
              <a:latin typeface="Adobe Devanaga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5F5CDD-FF62-778C-772C-F20DB1DF5A65}"/>
              </a:ext>
            </a:extLst>
          </p:cNvPr>
          <p:cNvSpPr/>
          <p:nvPr/>
        </p:nvSpPr>
        <p:spPr>
          <a:xfrm>
            <a:off x="4523490" y="1600141"/>
            <a:ext cx="2971800" cy="3124200"/>
          </a:xfrm>
          <a:prstGeom prst="roundRect">
            <a:avLst/>
          </a:prstGeom>
          <a:solidFill>
            <a:srgbClr val="641800"/>
          </a:soli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>
                    <a:alpha val="92000"/>
                    <a:lumMod val="96000"/>
                    <a:lumOff val="4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Why is accurate detection and segmentation of psoriasis lesions important?</a:t>
            </a:r>
          </a:p>
          <a:p>
            <a:pPr algn="ctr"/>
            <a:endParaRPr lang="en-US" sz="2400" dirty="0">
              <a:latin typeface="Adobe Devanaga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EA85EF-2362-36A5-6DAC-97931CBB2DDC}"/>
              </a:ext>
            </a:extLst>
          </p:cNvPr>
          <p:cNvSpPr/>
          <p:nvPr/>
        </p:nvSpPr>
        <p:spPr>
          <a:xfrm>
            <a:off x="8357746" y="1600141"/>
            <a:ext cx="2971800" cy="3124200"/>
          </a:xfrm>
          <a:prstGeom prst="roundRect">
            <a:avLst/>
          </a:prstGeom>
          <a:solidFill>
            <a:srgbClr val="641800"/>
          </a:soli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bg1">
                    <a:alpha val="92000"/>
                    <a:lumMod val="96000"/>
                    <a:lumOff val="4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How can advanced machine learning techniques improve the precision and reliability of psoriasis assessment?</a:t>
            </a:r>
          </a:p>
        </p:txBody>
      </p:sp>
    </p:spTree>
    <p:extLst>
      <p:ext uri="{BB962C8B-B14F-4D97-AF65-F5344CB8AC3E}">
        <p14:creationId xmlns:p14="http://schemas.microsoft.com/office/powerpoint/2010/main" val="207746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DB23-B206-99B1-8A37-5F3A0CF6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8AABDC1-5F4F-2ACB-B0B8-06DF3895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33700" y="-2933700"/>
            <a:ext cx="6324600" cy="1219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73E9AD-D2DC-D04C-B66D-3ABED315E24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4B968-6045-1362-6608-4E3002D5E100}"/>
              </a:ext>
            </a:extLst>
          </p:cNvPr>
          <p:cNvSpPr txBox="1"/>
          <p:nvPr/>
        </p:nvSpPr>
        <p:spPr>
          <a:xfrm>
            <a:off x="437790" y="279655"/>
            <a:ext cx="832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dobe Devanagari"/>
              </a:rPr>
              <a:t>What is psoriasis and what is scaling?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D5F0A4-3BD6-FC0B-AD52-6721FC0A122F}"/>
              </a:ext>
            </a:extLst>
          </p:cNvPr>
          <p:cNvSpPr/>
          <p:nvPr/>
        </p:nvSpPr>
        <p:spPr>
          <a:xfrm>
            <a:off x="646981" y="1633269"/>
            <a:ext cx="3696419" cy="4157932"/>
          </a:xfrm>
          <a:prstGeom prst="roundRect">
            <a:avLst/>
          </a:prstGeom>
          <a:solidFill>
            <a:srgbClr val="641800"/>
          </a:solidFill>
          <a:ln w="38100">
            <a:noFill/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Devanagari"/>
              </a:rPr>
              <a:t>Nature of Psoriasis</a:t>
            </a: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>
              <a:buClr>
                <a:srgbClr val="FFFFFF"/>
              </a:buClr>
              <a:buSzPct val="103000"/>
            </a:pPr>
            <a:endParaRPr lang="en-US" sz="2800" dirty="0">
              <a:latin typeface="Adobe Devanaga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2818F-8E5E-E33D-C18E-FA45930DC8F5}"/>
              </a:ext>
            </a:extLst>
          </p:cNvPr>
          <p:cNvSpPr txBox="1"/>
          <p:nvPr/>
        </p:nvSpPr>
        <p:spPr>
          <a:xfrm>
            <a:off x="989162" y="289336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Chronic skin disease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751DDE4-17CC-1DBC-B0F7-A79A9547D7B3}"/>
              </a:ext>
            </a:extLst>
          </p:cNvPr>
          <p:cNvSpPr/>
          <p:nvPr/>
        </p:nvSpPr>
        <p:spPr>
          <a:xfrm>
            <a:off x="990600" y="3124198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187ECA-1E03-3567-95EB-D1DB2AE5D787}"/>
              </a:ext>
            </a:extLst>
          </p:cNvPr>
          <p:cNvSpPr txBox="1"/>
          <p:nvPr/>
        </p:nvSpPr>
        <p:spPr>
          <a:xfrm>
            <a:off x="989162" y="3523304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Rapid growth of skin</a:t>
            </a:r>
          </a:p>
          <a:p>
            <a:pPr>
              <a:buClr>
                <a:srgbClr val="FFFFFF"/>
              </a:buClr>
              <a:buSzPct val="105000"/>
            </a:pPr>
            <a:r>
              <a:rPr lang="en-US" sz="2400" dirty="0">
                <a:solidFill>
                  <a:schemeClr val="bg1"/>
                </a:solidFill>
                <a:latin typeface="Adobe Devanagari"/>
              </a:rPr>
              <a:t>   cells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5803B4F-46FF-5A04-C521-A6DC789B1AFE}"/>
              </a:ext>
            </a:extLst>
          </p:cNvPr>
          <p:cNvSpPr/>
          <p:nvPr/>
        </p:nvSpPr>
        <p:spPr>
          <a:xfrm>
            <a:off x="1028700" y="3742301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081E0-F1CF-EE7F-A80E-295D1F9E081B}"/>
              </a:ext>
            </a:extLst>
          </p:cNvPr>
          <p:cNvSpPr txBox="1"/>
          <p:nvPr/>
        </p:nvSpPr>
        <p:spPr>
          <a:xfrm>
            <a:off x="989162" y="4426803"/>
            <a:ext cx="3278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Leads to the buildup of scales and inflammation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511377F-1D02-0EC7-D734-50EE14C75FFC}"/>
              </a:ext>
            </a:extLst>
          </p:cNvPr>
          <p:cNvSpPr/>
          <p:nvPr/>
        </p:nvSpPr>
        <p:spPr>
          <a:xfrm>
            <a:off x="1066800" y="4659100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6102C2-09F0-F77C-FC13-2A15E7908C2D}"/>
              </a:ext>
            </a:extLst>
          </p:cNvPr>
          <p:cNvSpPr/>
          <p:nvPr/>
        </p:nvSpPr>
        <p:spPr>
          <a:xfrm>
            <a:off x="7600590" y="1568406"/>
            <a:ext cx="3600810" cy="4157932"/>
          </a:xfrm>
          <a:prstGeom prst="roundRect">
            <a:avLst/>
          </a:prstGeom>
          <a:solidFill>
            <a:srgbClr val="641800"/>
          </a:solidFill>
          <a:ln w="38100">
            <a:noFill/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obe Devanagari"/>
              </a:rPr>
              <a:t>What is Scaling</a:t>
            </a: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>
              <a:buClr>
                <a:srgbClr val="FFFFFF"/>
              </a:buClr>
              <a:buSzPct val="103000"/>
            </a:pPr>
            <a:endParaRPr lang="en-US" sz="2800" dirty="0">
              <a:latin typeface="Adobe Devanagari"/>
            </a:endParaRPr>
          </a:p>
        </p:txBody>
      </p:sp>
      <p:pic>
        <p:nvPicPr>
          <p:cNvPr id="14" name="Picture 13" descr="A cartoon of a child scratching her body&#10;&#10;Description automatically generated">
            <a:extLst>
              <a:ext uri="{FF2B5EF4-FFF2-40B4-BE49-F238E27FC236}">
                <a16:creationId xmlns:a16="http://schemas.microsoft.com/office/drawing/2014/main" id="{D6DBFB9F-2A3A-392D-CACC-86172444B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12" y="2575821"/>
            <a:ext cx="3856299" cy="2505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6B34D1-0299-FF5D-0F73-DC240C1AABC5}"/>
              </a:ext>
            </a:extLst>
          </p:cNvPr>
          <p:cNvSpPr txBox="1"/>
          <p:nvPr/>
        </p:nvSpPr>
        <p:spPr>
          <a:xfrm>
            <a:off x="7800795" y="259800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Buildup of excess skin</a:t>
            </a:r>
          </a:p>
          <a:p>
            <a:pPr>
              <a:buClr>
                <a:srgbClr val="FFFFFF"/>
              </a:buClr>
              <a:buSzPct val="105000"/>
            </a:pPr>
            <a:r>
              <a:rPr lang="en-US" sz="2400" dirty="0">
                <a:solidFill>
                  <a:schemeClr val="bg1"/>
                </a:solidFill>
                <a:latin typeface="Adobe Devanagari"/>
              </a:rPr>
              <a:t>   cells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62421-C2C0-2DA9-EA74-6E801BD977AB}"/>
              </a:ext>
            </a:extLst>
          </p:cNvPr>
          <p:cNvSpPr txBox="1"/>
          <p:nvPr/>
        </p:nvSpPr>
        <p:spPr>
          <a:xfrm>
            <a:off x="7772400" y="3351283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Appears as thick,            </a:t>
            </a:r>
          </a:p>
          <a:p>
            <a:pPr>
              <a:buClr>
                <a:srgbClr val="FFFFFF"/>
              </a:buClr>
              <a:buSzPct val="105000"/>
            </a:pPr>
            <a:r>
              <a:rPr lang="en-US" sz="2400" dirty="0">
                <a:solidFill>
                  <a:schemeClr val="bg1"/>
                </a:solidFill>
                <a:latin typeface="Adobe Devanagari"/>
              </a:rPr>
              <a:t>   silvery patches on the </a:t>
            </a:r>
          </a:p>
          <a:p>
            <a:pPr>
              <a:buClr>
                <a:srgbClr val="FFFFFF"/>
              </a:buClr>
              <a:buSzPct val="105000"/>
            </a:pPr>
            <a:r>
              <a:rPr lang="en-US" sz="2400" dirty="0">
                <a:solidFill>
                  <a:schemeClr val="bg1"/>
                </a:solidFill>
                <a:latin typeface="Adobe Devanagari"/>
              </a:rPr>
              <a:t>   skin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1EF891-A23C-8470-0BC5-DFBD63A5DD4D}"/>
              </a:ext>
            </a:extLst>
          </p:cNvPr>
          <p:cNvSpPr txBox="1"/>
          <p:nvPr/>
        </p:nvSpPr>
        <p:spPr>
          <a:xfrm>
            <a:off x="8001000" y="461991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sz="2400" dirty="0">
                <a:solidFill>
                  <a:schemeClr val="bg1"/>
                </a:solidFill>
                <a:latin typeface="Adobe Devanagari"/>
              </a:rPr>
              <a:t>Indicates the severity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08FFB7A9-833C-16DF-52E7-BF1E62D94A59}"/>
              </a:ext>
            </a:extLst>
          </p:cNvPr>
          <p:cNvSpPr/>
          <p:nvPr/>
        </p:nvSpPr>
        <p:spPr>
          <a:xfrm>
            <a:off x="7891013" y="2803638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5D34B8A-F90F-C208-D287-4D5E679801BF}"/>
              </a:ext>
            </a:extLst>
          </p:cNvPr>
          <p:cNvSpPr/>
          <p:nvPr/>
        </p:nvSpPr>
        <p:spPr>
          <a:xfrm>
            <a:off x="7891013" y="3566858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42A8607-01A1-9345-D377-88821FF104A3}"/>
              </a:ext>
            </a:extLst>
          </p:cNvPr>
          <p:cNvSpPr/>
          <p:nvPr/>
        </p:nvSpPr>
        <p:spPr>
          <a:xfrm>
            <a:off x="7872323" y="4842301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8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D35B-DFF3-4D30-617C-662DF729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r>
              <a:rPr lang="en-US" dirty="0"/>
              <a:t>---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F6D6CCA0-1F3D-8FEF-75B3-9F86A9A20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33700" y="-2942167"/>
            <a:ext cx="6324600" cy="1219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77A710-4149-E96B-EFAD-3FB36EDFD54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B04DC-020D-662B-2CA4-BA037A23FDA1}"/>
              </a:ext>
            </a:extLst>
          </p:cNvPr>
          <p:cNvSpPr txBox="1"/>
          <p:nvPr/>
        </p:nvSpPr>
        <p:spPr>
          <a:xfrm>
            <a:off x="609600" y="621629"/>
            <a:ext cx="11379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dobe Devanagari"/>
              </a:rPr>
              <a:t>Why is accurate detection and segmentation of psoriasis lesions important?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DDE6FD-1400-C093-0A61-321D1EEC3C77}"/>
              </a:ext>
            </a:extLst>
          </p:cNvPr>
          <p:cNvSpPr/>
          <p:nvPr/>
        </p:nvSpPr>
        <p:spPr>
          <a:xfrm>
            <a:off x="609600" y="2438400"/>
            <a:ext cx="5029200" cy="3124200"/>
          </a:xfrm>
          <a:prstGeom prst="roundRect">
            <a:avLst/>
          </a:prstGeom>
          <a:solidFill>
            <a:srgbClr val="641800"/>
          </a:solidFill>
          <a:ln w="38100">
            <a:noFill/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>
              <a:buClr>
                <a:srgbClr val="FFFFFF"/>
              </a:buClr>
              <a:buSzPct val="103000"/>
            </a:pPr>
            <a:endParaRPr lang="en-US" sz="2800" dirty="0">
              <a:latin typeface="Adobe Devanaga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D9CDA-30C6-C68A-F0BF-C241F50010BC}"/>
              </a:ext>
            </a:extLst>
          </p:cNvPr>
          <p:cNvSpPr txBox="1"/>
          <p:nvPr/>
        </p:nvSpPr>
        <p:spPr>
          <a:xfrm>
            <a:off x="1113367" y="293087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Ensures Timely Treatment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1E94E-124E-5F0A-737D-C00884ADA57B}"/>
              </a:ext>
            </a:extLst>
          </p:cNvPr>
          <p:cNvSpPr txBox="1"/>
          <p:nvPr/>
        </p:nvSpPr>
        <p:spPr>
          <a:xfrm>
            <a:off x="1113367" y="357112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Improves Patient 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4F584-378E-CADC-F898-30C796896C3F}"/>
              </a:ext>
            </a:extLst>
          </p:cNvPr>
          <p:cNvSpPr txBox="1"/>
          <p:nvPr/>
        </p:nvSpPr>
        <p:spPr>
          <a:xfrm>
            <a:off x="1113367" y="4114800"/>
            <a:ext cx="4296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Reduces the psychological and </a:t>
            </a:r>
          </a:p>
          <a:p>
            <a:pPr>
              <a:buClr>
                <a:srgbClr val="FFFFFF"/>
              </a:buClr>
              <a:buSzPct val="105000"/>
            </a:pPr>
            <a:r>
              <a:rPr lang="en-US" sz="2400" dirty="0">
                <a:solidFill>
                  <a:schemeClr val="bg1"/>
                </a:solidFill>
                <a:latin typeface="Adobe Devanagari"/>
              </a:rPr>
              <a:t>   physical burden on patients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B43DF8D-7276-FA5E-C9C7-9336799A47B1}"/>
              </a:ext>
            </a:extLst>
          </p:cNvPr>
          <p:cNvSpPr/>
          <p:nvPr/>
        </p:nvSpPr>
        <p:spPr>
          <a:xfrm>
            <a:off x="1113367" y="3166532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6216D7F-5780-FD2B-26C9-15B300797572}"/>
              </a:ext>
            </a:extLst>
          </p:cNvPr>
          <p:cNvSpPr/>
          <p:nvPr/>
        </p:nvSpPr>
        <p:spPr>
          <a:xfrm>
            <a:off x="1151467" y="3763854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5150123-73F2-C77C-E590-12384BAAA6A5}"/>
              </a:ext>
            </a:extLst>
          </p:cNvPr>
          <p:cNvSpPr/>
          <p:nvPr/>
        </p:nvSpPr>
        <p:spPr>
          <a:xfrm>
            <a:off x="1113367" y="4325862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erson with psoriasis&#10;&#10;Description automatically generated">
            <a:extLst>
              <a:ext uri="{FF2B5EF4-FFF2-40B4-BE49-F238E27FC236}">
                <a16:creationId xmlns:a16="http://schemas.microsoft.com/office/drawing/2014/main" id="{639E4E42-A720-C713-0E1F-43684E79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2" y="2321386"/>
            <a:ext cx="4321302" cy="3037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744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669B-22ED-375B-E337-B0F0B30DB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r>
              <a:rPr lang="en-US" dirty="0"/>
              <a:t>---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78D24-6139-D4E4-135D-2E13289199B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FF796A-F7E0-BCD6-D172-BE19F4600E69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/>
              <a:t>---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B657A1B-498B-17BD-566A-15B30EB3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33700" y="-2934296"/>
            <a:ext cx="6324600" cy="1219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22D94A-4DA0-AF8E-367B-3812437B4C1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2EA75-E8DD-DE45-8036-F77575F82B1E}"/>
              </a:ext>
            </a:extLst>
          </p:cNvPr>
          <p:cNvSpPr txBox="1"/>
          <p:nvPr/>
        </p:nvSpPr>
        <p:spPr>
          <a:xfrm>
            <a:off x="685800" y="454468"/>
            <a:ext cx="11201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dobe Devanagari"/>
              </a:rPr>
              <a:t>How can advanced machine learning techniques improve the precision and reliability of psoriasis assessment?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DE4BBC-1D33-AF73-299F-FD749AB84F76}"/>
              </a:ext>
            </a:extLst>
          </p:cNvPr>
          <p:cNvSpPr/>
          <p:nvPr/>
        </p:nvSpPr>
        <p:spPr>
          <a:xfrm>
            <a:off x="609600" y="2438400"/>
            <a:ext cx="5181600" cy="3124200"/>
          </a:xfrm>
          <a:prstGeom prst="roundRect">
            <a:avLst/>
          </a:prstGeom>
          <a:solidFill>
            <a:srgbClr val="641800"/>
          </a:solidFill>
          <a:ln w="38100">
            <a:noFill/>
          </a:ln>
          <a:effectLst>
            <a:outerShdw blurRad="50800" dist="50800" dir="5400000" algn="ctr" rotWithShape="0">
              <a:srgbClr val="6418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 algn="ctr"/>
            <a:endParaRPr lang="en-US" sz="2800" dirty="0">
              <a:latin typeface="Adobe Devanagari"/>
            </a:endParaRPr>
          </a:p>
          <a:p>
            <a:pPr>
              <a:buClr>
                <a:srgbClr val="FFFFFF"/>
              </a:buClr>
              <a:buSzPct val="103000"/>
            </a:pPr>
            <a:endParaRPr lang="en-US" sz="2800" dirty="0">
              <a:latin typeface="Adobe Devanaga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24D58-014F-2E86-E96D-DD807BD18114}"/>
              </a:ext>
            </a:extLst>
          </p:cNvPr>
          <p:cNvSpPr txBox="1"/>
          <p:nvPr/>
        </p:nvSpPr>
        <p:spPr>
          <a:xfrm>
            <a:off x="1113367" y="293087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Enhanced 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8D3B2-8C54-67AF-D69E-53118EFE3A5B}"/>
              </a:ext>
            </a:extLst>
          </p:cNvPr>
          <p:cNvSpPr txBox="1"/>
          <p:nvPr/>
        </p:nvSpPr>
        <p:spPr>
          <a:xfrm>
            <a:off x="1113366" y="3571123"/>
            <a:ext cx="452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Consistent and unbiased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795BE-A566-3E01-5340-F645A6C02B83}"/>
              </a:ext>
            </a:extLst>
          </p:cNvPr>
          <p:cNvSpPr txBox="1"/>
          <p:nvPr/>
        </p:nvSpPr>
        <p:spPr>
          <a:xfrm>
            <a:off x="1113367" y="4114800"/>
            <a:ext cx="4296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  <a:buSzPct val="105000"/>
            </a:pPr>
            <a:r>
              <a:rPr lang="en-US" dirty="0"/>
              <a:t>    </a:t>
            </a:r>
            <a:r>
              <a:rPr lang="en-US" sz="2400" dirty="0">
                <a:solidFill>
                  <a:schemeClr val="bg1"/>
                </a:solidFill>
                <a:latin typeface="Adobe Devanagari"/>
              </a:rPr>
              <a:t>Enables real-time assessment</a:t>
            </a:r>
          </a:p>
          <a:p>
            <a:pPr>
              <a:buClr>
                <a:srgbClr val="FFFFFF"/>
              </a:buClr>
              <a:buSzPct val="105000"/>
            </a:pPr>
            <a:r>
              <a:rPr lang="en-US" sz="2400" dirty="0">
                <a:solidFill>
                  <a:schemeClr val="bg1"/>
                </a:solidFill>
                <a:latin typeface="Adobe Devanagari"/>
              </a:rPr>
              <a:t>   and monitoring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DF3888D-3102-4160-2FF7-9DCF8E9BDFC7}"/>
              </a:ext>
            </a:extLst>
          </p:cNvPr>
          <p:cNvSpPr/>
          <p:nvPr/>
        </p:nvSpPr>
        <p:spPr>
          <a:xfrm>
            <a:off x="1113367" y="3166532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94C66C1C-8912-B33A-381A-A1E8E71E44B9}"/>
              </a:ext>
            </a:extLst>
          </p:cNvPr>
          <p:cNvSpPr/>
          <p:nvPr/>
        </p:nvSpPr>
        <p:spPr>
          <a:xfrm>
            <a:off x="1151467" y="3763854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42D34C7-C406-4E8D-D824-8CE8CF15BC6D}"/>
              </a:ext>
            </a:extLst>
          </p:cNvPr>
          <p:cNvSpPr/>
          <p:nvPr/>
        </p:nvSpPr>
        <p:spPr>
          <a:xfrm>
            <a:off x="1113367" y="4325862"/>
            <a:ext cx="76200" cy="76201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D61E53-3B75-9D80-9E0F-5F5A21B375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202" y="2709314"/>
            <a:ext cx="4321302" cy="2261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024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B125-DC78-8E46-1FB4-F3A3828D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49A9B-0106-0FF1-D9F8-75CDF6A54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71802" y="-2971801"/>
            <a:ext cx="6248399" cy="12192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B832B3-A152-8BFB-FCF0-D161142B66D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37E983-AEC5-1680-E0CA-40CAD65D1A2A}"/>
              </a:ext>
            </a:extLst>
          </p:cNvPr>
          <p:cNvSpPr txBox="1">
            <a:spLocks/>
          </p:cNvSpPr>
          <p:nvPr/>
        </p:nvSpPr>
        <p:spPr>
          <a:xfrm>
            <a:off x="20782" y="293255"/>
            <a:ext cx="11684000" cy="13557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cap="none" dirty="0"/>
              <a:t>  Automated Ai-augmented Approach To Psoriasis Lesion Detection And Accurate Scaling Severity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40CBC-5F4C-6ACE-1753-9E069F20CEFB}"/>
              </a:ext>
            </a:extLst>
          </p:cNvPr>
          <p:cNvSpPr txBox="1"/>
          <p:nvPr/>
        </p:nvSpPr>
        <p:spPr>
          <a:xfrm>
            <a:off x="533400" y="2294951"/>
            <a:ext cx="662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dobe Devanagari"/>
              </a:rPr>
              <a:t>Research Problem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63CDDB87-BECB-44A7-37B5-FD56199AF5AF}"/>
              </a:ext>
            </a:extLst>
          </p:cNvPr>
          <p:cNvSpPr/>
          <p:nvPr/>
        </p:nvSpPr>
        <p:spPr>
          <a:xfrm>
            <a:off x="1219200" y="3048000"/>
            <a:ext cx="9677400" cy="2742857"/>
          </a:xfrm>
          <a:prstGeom prst="round2Diag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latin typeface="Adobe Devanagari"/>
            </a:endParaRPr>
          </a:p>
          <a:p>
            <a:r>
              <a:rPr lang="en-US" sz="2400" dirty="0">
                <a:latin typeface="Adobe Devanagari"/>
              </a:rPr>
              <a:t>In what ways can cutting-edge machine learning methodologies be leveraged to significantly improve the  precision, efficiency, and reliability of psoriasis detection, segmentation, feature extraction, and scaling severity assessment from digital images?</a:t>
            </a:r>
          </a:p>
        </p:txBody>
      </p:sp>
      <p:pic>
        <p:nvPicPr>
          <p:cNvPr id="8" name="Picture 7" descr="A cartoon of a person with rashes on her arm&#10;&#10;Description automatically generated">
            <a:extLst>
              <a:ext uri="{FF2B5EF4-FFF2-40B4-BE49-F238E27FC236}">
                <a16:creationId xmlns:a16="http://schemas.microsoft.com/office/drawing/2014/main" id="{ED4786F3-49D0-451C-661B-767B7DF68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56" y="1451279"/>
            <a:ext cx="2280696" cy="25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6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C837-F5E5-3732-9D0F-6CBBD38C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31481-6961-60A8-BACC-D18ABA6BB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71800" y="-2971801"/>
            <a:ext cx="6248399" cy="12192001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 val="92000"/>
            </a:schemeClr>
          </a:solidFill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4891341-E5A6-63A0-D287-F4E5AF3F8C56}"/>
              </a:ext>
            </a:extLst>
          </p:cNvPr>
          <p:cNvSpPr txBox="1">
            <a:spLocks/>
          </p:cNvSpPr>
          <p:nvPr/>
        </p:nvSpPr>
        <p:spPr>
          <a:xfrm>
            <a:off x="83127" y="425949"/>
            <a:ext cx="11684000" cy="13557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ctr"/>
            <a:r>
              <a:rPr lang="en-US" cap="none" dirty="0"/>
              <a:t>  Automated AI-augmented Approach To Psoriasis Lesion Detection And Accurate Scaling Severity 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8F767-0395-0BFD-716F-3817E08F4F5E}"/>
              </a:ext>
            </a:extLst>
          </p:cNvPr>
          <p:cNvSpPr txBox="1"/>
          <p:nvPr/>
        </p:nvSpPr>
        <p:spPr>
          <a:xfrm>
            <a:off x="533400" y="2294951"/>
            <a:ext cx="662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dobe Devanagari"/>
              </a:rPr>
              <a:t>Specific Sub Objectives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06434BC2-AC54-49EF-AA14-3150E67579B6}"/>
              </a:ext>
            </a:extLst>
          </p:cNvPr>
          <p:cNvSpPr/>
          <p:nvPr/>
        </p:nvSpPr>
        <p:spPr>
          <a:xfrm>
            <a:off x="118528" y="3274611"/>
            <a:ext cx="2686358" cy="2132199"/>
          </a:xfrm>
          <a:prstGeom prst="homePlate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8AB4C09-A298-CFD6-DA9D-5F7F49008E0B}"/>
              </a:ext>
            </a:extLst>
          </p:cNvPr>
          <p:cNvSpPr/>
          <p:nvPr/>
        </p:nvSpPr>
        <p:spPr>
          <a:xfrm>
            <a:off x="2230930" y="3267761"/>
            <a:ext cx="2684727" cy="2132199"/>
          </a:xfrm>
          <a:prstGeom prst="homePlate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938EE-0EFB-8D6E-59EE-78146282CB51}"/>
              </a:ext>
            </a:extLst>
          </p:cNvPr>
          <p:cNvSpPr/>
          <p:nvPr/>
        </p:nvSpPr>
        <p:spPr>
          <a:xfrm>
            <a:off x="2329693" y="3418770"/>
            <a:ext cx="1464526" cy="17526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Devanagari"/>
              </a:rPr>
              <a:t>Detailed Feature Extraction from Psoriasis Lesions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016C0-1471-6FFA-A7C9-7B584C762836}"/>
              </a:ext>
            </a:extLst>
          </p:cNvPr>
          <p:cNvSpPr/>
          <p:nvPr/>
        </p:nvSpPr>
        <p:spPr>
          <a:xfrm>
            <a:off x="218922" y="3470651"/>
            <a:ext cx="1499371" cy="17526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Devanagari"/>
              </a:rPr>
              <a:t>Develop Advanced Detection and Segmentation Model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31CF6397-5596-6E4A-6693-AEE91C977B87}"/>
              </a:ext>
            </a:extLst>
          </p:cNvPr>
          <p:cNvSpPr/>
          <p:nvPr/>
        </p:nvSpPr>
        <p:spPr>
          <a:xfrm>
            <a:off x="4343400" y="3267760"/>
            <a:ext cx="2932945" cy="2132199"/>
          </a:xfrm>
          <a:prstGeom prst="homePlate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4E1A6BE8-717F-F969-0136-CD9C061D9F28}"/>
              </a:ext>
            </a:extLst>
          </p:cNvPr>
          <p:cNvSpPr/>
          <p:nvPr/>
        </p:nvSpPr>
        <p:spPr>
          <a:xfrm>
            <a:off x="6704088" y="3267883"/>
            <a:ext cx="2744712" cy="2132199"/>
          </a:xfrm>
          <a:prstGeom prst="homePlate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CED87B7-CAF4-7123-05DE-E946C9598205}"/>
              </a:ext>
            </a:extLst>
          </p:cNvPr>
          <p:cNvSpPr/>
          <p:nvPr/>
        </p:nvSpPr>
        <p:spPr>
          <a:xfrm>
            <a:off x="8934167" y="3267760"/>
            <a:ext cx="2684727" cy="2132199"/>
          </a:xfrm>
          <a:prstGeom prst="homePlate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AD9BC-EA15-D012-A8F5-2C2481782E1B}"/>
              </a:ext>
            </a:extLst>
          </p:cNvPr>
          <p:cNvSpPr/>
          <p:nvPr/>
        </p:nvSpPr>
        <p:spPr>
          <a:xfrm>
            <a:off x="4486970" y="3429000"/>
            <a:ext cx="1681301" cy="17526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Devanagari"/>
              </a:rPr>
              <a:t>Comprehensive Psoriasis Scaling Severity Classification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5C9E96-3018-E77D-AFC4-62274E99DB4B}"/>
              </a:ext>
            </a:extLst>
          </p:cNvPr>
          <p:cNvSpPr/>
          <p:nvPr/>
        </p:nvSpPr>
        <p:spPr>
          <a:xfrm>
            <a:off x="6819565" y="3439847"/>
            <a:ext cx="1550498" cy="17526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Devanagari"/>
              </a:rPr>
              <a:t>Enhanced Scaling Severity Measurement System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478504-5B71-55E6-10A2-BD5FFB849056}"/>
              </a:ext>
            </a:extLst>
          </p:cNvPr>
          <p:cNvSpPr/>
          <p:nvPr/>
        </p:nvSpPr>
        <p:spPr>
          <a:xfrm>
            <a:off x="9091693" y="3450710"/>
            <a:ext cx="1482179" cy="17526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dobe Devanagari"/>
              </a:rPr>
              <a:t>Monitoring Psoriasis Scaling Severity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91FB0C-E422-12B6-8C72-F0DB4D4D18C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</p:spTree>
    <p:extLst>
      <p:ext uri="{BB962C8B-B14F-4D97-AF65-F5344CB8AC3E}">
        <p14:creationId xmlns:p14="http://schemas.microsoft.com/office/powerpoint/2010/main" val="108761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87578-0443-65B6-C2C1-9D04D8FE5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71800" y="-2971801"/>
            <a:ext cx="6248399" cy="12192001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 val="9200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8AC53B-6041-BB94-A29E-17D6E5A4C6EB}"/>
              </a:ext>
            </a:extLst>
          </p:cNvPr>
          <p:cNvSpPr/>
          <p:nvPr/>
        </p:nvSpPr>
        <p:spPr>
          <a:xfrm>
            <a:off x="76200" y="1066800"/>
            <a:ext cx="4482666" cy="5029200"/>
          </a:xfrm>
          <a:prstGeom prst="rect">
            <a:avLst/>
          </a:prstGeom>
          <a:solidFill>
            <a:schemeClr val="bg1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C78DD4-AB28-0FB9-5044-804704F1DC9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285B477-FF36-D10D-C833-9E58FBBBCCEF}"/>
              </a:ext>
            </a:extLst>
          </p:cNvPr>
          <p:cNvSpPr txBox="1">
            <a:spLocks/>
          </p:cNvSpPr>
          <p:nvPr/>
        </p:nvSpPr>
        <p:spPr>
          <a:xfrm>
            <a:off x="4558866" y="290873"/>
            <a:ext cx="3561132" cy="615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Adobe Devanagari"/>
              </a:rPr>
              <a:t>Research Gap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CEC4D5-4245-1D00-C5C9-6229CA0CF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042017"/>
              </p:ext>
            </p:extLst>
          </p:nvPr>
        </p:nvGraphicFramePr>
        <p:xfrm>
          <a:off x="4738834" y="1840049"/>
          <a:ext cx="7239000" cy="3718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621333920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406654605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968908481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1535627062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734107691"/>
                    </a:ext>
                  </a:extLst>
                </a:gridCol>
                <a:gridCol w="738911">
                  <a:extLst>
                    <a:ext uri="{9D8B030D-6E8A-4147-A177-3AD203B41FA5}">
                      <a16:colId xmlns:a16="http://schemas.microsoft.com/office/drawing/2014/main" val="4258505927"/>
                    </a:ext>
                  </a:extLst>
                </a:gridCol>
                <a:gridCol w="1145309">
                  <a:extLst>
                    <a:ext uri="{9D8B030D-6E8A-4147-A177-3AD203B41FA5}">
                      <a16:colId xmlns:a16="http://schemas.microsoft.com/office/drawing/2014/main" val="3570165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[1]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[2]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[3]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[4]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[5]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dobe Devanagari"/>
                        </a:rPr>
                        <a:t>Proposed Solution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18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045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Implement Cutting-Edge Deep Learning 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03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Integrate Explainable AI Methods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18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Improve Robustness</a:t>
                      </a:r>
                    </a:p>
                    <a:p>
                      <a:endParaRPr lang="en-US" sz="1600" dirty="0">
                        <a:latin typeface="Adobe Devanaga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23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Develop Multi-Scale </a:t>
                      </a:r>
                      <a:r>
                        <a:rPr lang="en-US" sz="1600" dirty="0" err="1">
                          <a:latin typeface="Adobe Devanagari"/>
                        </a:rPr>
                        <a:t>Superpixel</a:t>
                      </a:r>
                      <a:r>
                        <a:rPr lang="en-US" sz="1600" dirty="0">
                          <a:latin typeface="Adobe Devanagari"/>
                        </a:rPr>
                        <a:t> Clustering Techniques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963756"/>
                  </a:ext>
                </a:extLst>
              </a:tr>
              <a:tr h="50691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dobe Devanagari"/>
                        </a:rPr>
                        <a:t>Analyze the Distribution and Clustering of Scales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949388"/>
                  </a:ext>
                </a:extLst>
              </a:tr>
            </a:tbl>
          </a:graphicData>
        </a:graphic>
      </p:graphicFrame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A7551E62-9DF1-CB8E-4AD4-9A1C2C5D1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9998" y="2590613"/>
            <a:ext cx="342900" cy="3429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73E2C37-3AA7-9778-4E1C-13DA5121D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0747" y="2593130"/>
            <a:ext cx="342900" cy="3429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AA40F23D-4964-45BE-8ACF-697CC76DC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1496" y="2590613"/>
            <a:ext cx="342900" cy="3429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680385C1-680C-158A-8265-EF945D1D0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5943" y="2590613"/>
            <a:ext cx="342900" cy="3429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6CA0314E-3ED8-B21B-2787-9161CD2F8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8899" y="2566777"/>
            <a:ext cx="342900" cy="3429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CC02E55-3E20-2569-1E4F-48FF8E7EE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2004" y="3113827"/>
            <a:ext cx="342900" cy="3429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9278A30D-C5EE-B9FC-443E-E4E8D2A87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492" y="3106247"/>
            <a:ext cx="342900" cy="3429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BBE4B43C-F0E2-7F38-E8EB-4DC87B55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7192" y="3106247"/>
            <a:ext cx="342900" cy="342900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D8EBA244-DD0B-39C4-B66E-7A54F2E8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5635" y="3119002"/>
            <a:ext cx="342900" cy="34290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1F445972-27E1-129A-AB9A-FD1EBC858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1496" y="3119002"/>
            <a:ext cx="342900" cy="342900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4B35097E-3209-1885-2E20-7A8004A7F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2245" y="3115549"/>
            <a:ext cx="342900" cy="34290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1468D9F5-47EF-E5A4-20D0-4E1412C1E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6591" y="3688693"/>
            <a:ext cx="342900" cy="34290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F6BABF49-84A5-658B-820D-E98D6681B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4749" y="3707097"/>
            <a:ext cx="342900" cy="34290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48369820-2279-B36C-CEC8-0D12BEC6D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8899" y="5056399"/>
            <a:ext cx="342900" cy="342900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F4BECA95-2C16-432B-FEDD-90208B3ED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7764" y="5058417"/>
            <a:ext cx="342900" cy="3429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36B79B9D-8993-7EC3-ADC7-742E059DB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0012" y="5058417"/>
            <a:ext cx="342900" cy="342900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A865C76B-6E60-33BE-4772-5D19873A9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2824" y="5058417"/>
            <a:ext cx="342900" cy="342900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ACE6148C-AB2C-4473-4967-3D514BA0A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9198" y="5058417"/>
            <a:ext cx="342900" cy="342900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AC8D26A3-734F-03F6-47D3-35FE5A7BC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6114" y="5056399"/>
            <a:ext cx="342900" cy="34290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18A6DEF5-5BB9-D89D-C1C3-24843EF89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2004" y="4374417"/>
            <a:ext cx="342900" cy="342900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3A3E1676-CCE3-7E4F-85BA-D7FF9638B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492" y="4383973"/>
            <a:ext cx="342900" cy="342900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E64F0825-9B8C-2409-8D49-171ABFA03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9198" y="4374417"/>
            <a:ext cx="342900" cy="342900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5EE7DF98-D49F-700C-0819-A49A6C8A3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6114" y="4374417"/>
            <a:ext cx="342900" cy="3429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7ED449-FC85-AD6F-85BA-4D7DD7257DB4}"/>
              </a:ext>
            </a:extLst>
          </p:cNvPr>
          <p:cNvCxnSpPr>
            <a:cxnSpLocks/>
          </p:cNvCxnSpPr>
          <p:nvPr/>
        </p:nvCxnSpPr>
        <p:spPr>
          <a:xfrm>
            <a:off x="4694236" y="1848067"/>
            <a:ext cx="2590800" cy="599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B4326E-684D-0451-F05F-BD28FF9183F9}"/>
              </a:ext>
            </a:extLst>
          </p:cNvPr>
          <p:cNvSpPr txBox="1"/>
          <p:nvPr/>
        </p:nvSpPr>
        <p:spPr>
          <a:xfrm>
            <a:off x="5731992" y="1787123"/>
            <a:ext cx="155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Research 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Papers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429AE-AE40-F2D5-769D-C02A74D33946}"/>
              </a:ext>
            </a:extLst>
          </p:cNvPr>
          <p:cNvSpPr txBox="1"/>
          <p:nvPr/>
        </p:nvSpPr>
        <p:spPr>
          <a:xfrm>
            <a:off x="4035740" y="2016009"/>
            <a:ext cx="1558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Adobe Devanagari"/>
              </a:rPr>
              <a:t>Features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35EF6E-44CB-B8DA-D799-5C542987EB23}"/>
              </a:ext>
            </a:extLst>
          </p:cNvPr>
          <p:cNvSpPr txBox="1"/>
          <p:nvPr/>
        </p:nvSpPr>
        <p:spPr>
          <a:xfrm>
            <a:off x="258764" y="1715990"/>
            <a:ext cx="41767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dobe Devanagari"/>
              </a:rPr>
              <a:t>[1] </a:t>
            </a:r>
            <a:r>
              <a:rPr lang="en-US" sz="1600" dirty="0">
                <a:latin typeface="Adobe Devanagari"/>
              </a:rPr>
              <a:t>A Novel Approach for Automatic Identification of Psoriasis Affected Skin Area. 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[2] </a:t>
            </a:r>
            <a:r>
              <a:rPr lang="en-US" sz="1600" dirty="0">
                <a:latin typeface="Adobe Devanagari"/>
              </a:rPr>
              <a:t>Automatic Scale Severity Assessment Method in Psoriasis Skin Images Using Local Descriptors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[3] </a:t>
            </a:r>
            <a:r>
              <a:rPr lang="en-US" sz="1600" dirty="0">
                <a:latin typeface="Adobe Devanagari"/>
              </a:rPr>
              <a:t>Comparison of Psoriasis Disease</a:t>
            </a:r>
          </a:p>
          <a:p>
            <a:r>
              <a:rPr lang="en-US" sz="1600" dirty="0">
                <a:latin typeface="Adobe Devanagari"/>
              </a:rPr>
              <a:t>Detection and Classification Through Various Image Processing Techniques-A Review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[4] </a:t>
            </a:r>
            <a:r>
              <a:rPr lang="en-US" sz="1600" dirty="0">
                <a:latin typeface="Adobe Devanagari"/>
              </a:rPr>
              <a:t>Psoriasis Detection Based on Deep Neural Network</a:t>
            </a:r>
          </a:p>
          <a:p>
            <a:endParaRPr lang="en-US" sz="1600" dirty="0">
              <a:latin typeface="Adobe Devanagari"/>
            </a:endParaRPr>
          </a:p>
          <a:p>
            <a:r>
              <a:rPr lang="en-US" sz="1600" b="1" dirty="0">
                <a:latin typeface="Adobe Devanagari"/>
              </a:rPr>
              <a:t>[5] </a:t>
            </a:r>
            <a:r>
              <a:rPr lang="en-US" sz="1600" dirty="0">
                <a:latin typeface="Adobe Devanagari"/>
              </a:rPr>
              <a:t>Evaluation of psoriasis skin disease classification using convolutional neural network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1342F879-89F9-5D81-8961-99D4D7B708E4}"/>
              </a:ext>
            </a:extLst>
          </p:cNvPr>
          <p:cNvSpPr/>
          <p:nvPr/>
        </p:nvSpPr>
        <p:spPr>
          <a:xfrm>
            <a:off x="304800" y="1219200"/>
            <a:ext cx="152400" cy="152400"/>
          </a:xfrm>
          <a:prstGeom prst="flowChartConnector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4CD2ECF2-46A1-27BE-53EC-4432C13C4537}"/>
              </a:ext>
            </a:extLst>
          </p:cNvPr>
          <p:cNvSpPr/>
          <p:nvPr/>
        </p:nvSpPr>
        <p:spPr>
          <a:xfrm>
            <a:off x="609600" y="1219200"/>
            <a:ext cx="152400" cy="152400"/>
          </a:xfrm>
          <a:prstGeom prst="flowChartConnector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A2FB88A8-05C8-A456-FE80-25EF1A398D65}"/>
              </a:ext>
            </a:extLst>
          </p:cNvPr>
          <p:cNvSpPr/>
          <p:nvPr/>
        </p:nvSpPr>
        <p:spPr>
          <a:xfrm>
            <a:off x="928750" y="1219200"/>
            <a:ext cx="152400" cy="152400"/>
          </a:xfrm>
          <a:prstGeom prst="flowChartConnector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EA2ADE-090A-02E0-807D-52E671315263}"/>
              </a:ext>
            </a:extLst>
          </p:cNvPr>
          <p:cNvCxnSpPr>
            <a:cxnSpLocks/>
          </p:cNvCxnSpPr>
          <p:nvPr/>
        </p:nvCxnSpPr>
        <p:spPr>
          <a:xfrm>
            <a:off x="304800" y="1559818"/>
            <a:ext cx="3962400" cy="0"/>
          </a:xfrm>
          <a:prstGeom prst="line">
            <a:avLst/>
          </a:prstGeom>
          <a:ln w="28575"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4E372F50-66A6-A9AB-C443-D6C51BFA8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492" y="2540014"/>
            <a:ext cx="342900" cy="342900"/>
          </a:xfrm>
          <a:prstGeom prst="rect">
            <a:avLst/>
          </a:prstGeom>
        </p:spPr>
      </p:pic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9FF61996-CD8F-AD53-6970-D3D21C87A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6232" y="3741445"/>
            <a:ext cx="342900" cy="342900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EA5EE74A-E2FC-4162-213F-FD92E4CF3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8103" y="4387635"/>
            <a:ext cx="342900" cy="342900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1D13E7FF-9647-BA66-4C38-AEC1954E9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6884" y="3681460"/>
            <a:ext cx="342900" cy="342900"/>
          </a:xfrm>
          <a:prstGeom prst="rect">
            <a:avLst/>
          </a:prstGeom>
        </p:spPr>
      </p:pic>
      <p:pic>
        <p:nvPicPr>
          <p:cNvPr id="42" name="Graphic 41" descr="Close with solid fill">
            <a:extLst>
              <a:ext uri="{FF2B5EF4-FFF2-40B4-BE49-F238E27FC236}">
                <a16:creationId xmlns:a16="http://schemas.microsoft.com/office/drawing/2014/main" id="{B7D17849-76A0-0EC6-A5E6-28273D14D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6208" y="4383973"/>
            <a:ext cx="342900" cy="342900"/>
          </a:xfrm>
          <a:prstGeom prst="rect">
            <a:avLst/>
          </a:prstGeom>
        </p:spPr>
      </p:pic>
      <p:pic>
        <p:nvPicPr>
          <p:cNvPr id="43" name="Graphic 42" descr="Close with solid fill">
            <a:extLst>
              <a:ext uri="{FF2B5EF4-FFF2-40B4-BE49-F238E27FC236}">
                <a16:creationId xmlns:a16="http://schemas.microsoft.com/office/drawing/2014/main" id="{77BD6FA6-198A-AAA5-009B-E3DBF40D3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5583" y="3684768"/>
            <a:ext cx="342900" cy="342900"/>
          </a:xfrm>
          <a:prstGeom prst="rect">
            <a:avLst/>
          </a:prstGeom>
        </p:spPr>
      </p:pic>
      <p:pic>
        <p:nvPicPr>
          <p:cNvPr id="44" name="Graphic 43" descr="Close with solid fill">
            <a:extLst>
              <a:ext uri="{FF2B5EF4-FFF2-40B4-BE49-F238E27FC236}">
                <a16:creationId xmlns:a16="http://schemas.microsoft.com/office/drawing/2014/main" id="{6E26149F-E71A-85EB-F8B1-2885DB5AE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4575" y="3678031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756B75-ABB9-0539-62F7-831FEBEB3C0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5DCBD-6623-3336-3D39-E6C6ABF2C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71800" y="-2971801"/>
            <a:ext cx="6248399" cy="12192001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 val="92000"/>
            </a:schemeClr>
          </a:solidFill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C3DF94E-8028-018F-0FC3-977BF29D81AA}"/>
              </a:ext>
            </a:extLst>
          </p:cNvPr>
          <p:cNvSpPr txBox="1">
            <a:spLocks/>
          </p:cNvSpPr>
          <p:nvPr/>
        </p:nvSpPr>
        <p:spPr>
          <a:xfrm>
            <a:off x="457200" y="301610"/>
            <a:ext cx="3561132" cy="6159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Adobe Devanagari"/>
              </a:rPr>
              <a:t>Novelty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33AC8-ED04-3486-4169-30B6B8C9ADFE}"/>
              </a:ext>
            </a:extLst>
          </p:cNvPr>
          <p:cNvSpPr/>
          <p:nvPr/>
        </p:nvSpPr>
        <p:spPr>
          <a:xfrm>
            <a:off x="4457699" y="1381831"/>
            <a:ext cx="3276601" cy="1371600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dobe Devanagari"/>
              </a:rPr>
              <a:t>Scale Pattern Analysis and Determining Severity Levels</a:t>
            </a:r>
          </a:p>
          <a:p>
            <a:pPr algn="ctr"/>
            <a:r>
              <a:rPr lang="en-US" sz="2000" b="1" dirty="0">
                <a:latin typeface="Adobe Devanagari"/>
              </a:rPr>
              <a:t>(distribution and clustering of scales)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869F7FB-15CD-E17F-E128-851FB7A7BD52}"/>
              </a:ext>
            </a:extLst>
          </p:cNvPr>
          <p:cNvSpPr/>
          <p:nvPr/>
        </p:nvSpPr>
        <p:spPr>
          <a:xfrm>
            <a:off x="591269" y="3429000"/>
            <a:ext cx="2170261" cy="2065577"/>
          </a:xfrm>
          <a:prstGeom prst="flowChartConnector">
            <a:avLst/>
          </a:prstGeom>
          <a:solidFill>
            <a:srgbClr val="641800"/>
          </a:solidFill>
          <a:ln>
            <a:solidFill>
              <a:srgbClr val="6418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dobe Devanagari"/>
              </a:rPr>
              <a:t>Segment the Scales from the Images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DBBF306-D253-603C-1EA9-ECF2775A7DD1}"/>
              </a:ext>
            </a:extLst>
          </p:cNvPr>
          <p:cNvSpPr/>
          <p:nvPr/>
        </p:nvSpPr>
        <p:spPr>
          <a:xfrm>
            <a:off x="3315942" y="3434752"/>
            <a:ext cx="2170261" cy="2023715"/>
          </a:xfrm>
          <a:prstGeom prst="flowChartConnector">
            <a:avLst/>
          </a:prstGeom>
          <a:solidFill>
            <a:srgbClr val="641800"/>
          </a:solidFill>
          <a:ln>
            <a:solidFill>
              <a:srgbClr val="6418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dobe Devanagari"/>
              </a:rPr>
              <a:t>Analyze the Distribution, and Clustering of Scales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FB0E171-5C02-9F6A-9EC9-20845D5D049A}"/>
              </a:ext>
            </a:extLst>
          </p:cNvPr>
          <p:cNvSpPr/>
          <p:nvPr/>
        </p:nvSpPr>
        <p:spPr>
          <a:xfrm>
            <a:off x="6040616" y="3470862"/>
            <a:ext cx="2170261" cy="2023715"/>
          </a:xfrm>
          <a:prstGeom prst="flowChartConnector">
            <a:avLst/>
          </a:prstGeom>
          <a:solidFill>
            <a:srgbClr val="641800"/>
          </a:solidFill>
          <a:ln>
            <a:solidFill>
              <a:srgbClr val="6418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dobe Devanagari"/>
              </a:rPr>
              <a:t>Develop Metrics for Uniformity and Dispersion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0F7CE2A-2335-73FA-4E0E-D9670F79628E}"/>
              </a:ext>
            </a:extLst>
          </p:cNvPr>
          <p:cNvSpPr/>
          <p:nvPr/>
        </p:nvSpPr>
        <p:spPr>
          <a:xfrm>
            <a:off x="8765289" y="3469592"/>
            <a:ext cx="2170261" cy="2029467"/>
          </a:xfrm>
          <a:prstGeom prst="flowChartConnector">
            <a:avLst/>
          </a:prstGeom>
          <a:solidFill>
            <a:srgbClr val="641800"/>
          </a:solidFill>
          <a:ln>
            <a:solidFill>
              <a:srgbClr val="6418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dobe Devanagari"/>
              </a:rPr>
              <a:t>Correlate Metrics with Severity Levels</a:t>
            </a:r>
          </a:p>
        </p:txBody>
      </p:sp>
      <p:pic>
        <p:nvPicPr>
          <p:cNvPr id="10" name="Picture 9" descr="A diagram of psoriasis and skin&#10;&#10;Description automatically generated">
            <a:extLst>
              <a:ext uri="{FF2B5EF4-FFF2-40B4-BE49-F238E27FC236}">
                <a16:creationId xmlns:a16="http://schemas.microsoft.com/office/drawing/2014/main" id="{4C0DCEAC-CC9E-B849-A0CE-CFF90E8754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823"/>
          <a:stretch/>
        </p:blipFill>
        <p:spPr>
          <a:xfrm>
            <a:off x="1166174" y="1203326"/>
            <a:ext cx="2703296" cy="1752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hand with psoriasis and a circle of white spots&#10;&#10;Description automatically generated">
            <a:extLst>
              <a:ext uri="{FF2B5EF4-FFF2-40B4-BE49-F238E27FC236}">
                <a16:creationId xmlns:a16="http://schemas.microsoft.com/office/drawing/2014/main" id="{DF557CA9-89EC-6181-33F4-5DECC72087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8"/>
          <a:stretch/>
        </p:blipFill>
        <p:spPr>
          <a:xfrm>
            <a:off x="8322529" y="974726"/>
            <a:ext cx="2527494" cy="2209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9774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00DF2-67AC-08B3-B105-BAAFBE8DFF3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FF6E4-41C2-C0FF-C5FD-DC587CF52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71800" y="-2971801"/>
            <a:ext cx="6248399" cy="12192001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 val="92000"/>
            </a:schemeClr>
          </a:solidFill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EC548568-C5A6-A190-B1DF-EF6F814A2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160336"/>
            <a:ext cx="11684000" cy="982663"/>
          </a:xfrm>
        </p:spPr>
        <p:txBody>
          <a:bodyPr>
            <a:normAutofit/>
          </a:bodyPr>
          <a:lstStyle/>
          <a:p>
            <a:r>
              <a:rPr lang="en-US" sz="4000" b="1" cap="none" dirty="0"/>
              <a:t>System Diagram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17C51F84-2587-5E70-9238-DCCB06516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3935" r="2538" b="3694"/>
          <a:stretch/>
        </p:blipFill>
        <p:spPr>
          <a:xfrm>
            <a:off x="1076176" y="961372"/>
            <a:ext cx="10039648" cy="5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1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1E967-3E39-CD44-0805-0B653EC4B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71801" y="-2971801"/>
            <a:ext cx="6248399" cy="12192001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 val="9200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749902-6CBA-D6C1-04D0-2A0AF8A043F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33A56FB-E4F7-A5BE-843C-84CA330981D4}"/>
              </a:ext>
            </a:extLst>
          </p:cNvPr>
          <p:cNvSpPr txBox="1">
            <a:spLocks/>
          </p:cNvSpPr>
          <p:nvPr/>
        </p:nvSpPr>
        <p:spPr>
          <a:xfrm>
            <a:off x="198617" y="238325"/>
            <a:ext cx="11684000" cy="861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/>
              <a:t>Requirements</a:t>
            </a:r>
            <a:endParaRPr lang="en-US" sz="4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3FB82C-B31E-93CD-A934-13A265CB4F9E}"/>
              </a:ext>
            </a:extLst>
          </p:cNvPr>
          <p:cNvSpPr/>
          <p:nvPr/>
        </p:nvSpPr>
        <p:spPr>
          <a:xfrm>
            <a:off x="8305800" y="1633459"/>
            <a:ext cx="3505200" cy="4114800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EFBE5-F6D7-A411-8557-F649165E9817}"/>
              </a:ext>
            </a:extLst>
          </p:cNvPr>
          <p:cNvSpPr txBox="1"/>
          <p:nvPr/>
        </p:nvSpPr>
        <p:spPr>
          <a:xfrm>
            <a:off x="8839200" y="1862315"/>
            <a:ext cx="23622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dobe Devanagari"/>
              </a:rPr>
              <a:t>Non-Functional Requirements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dobe Devanagari"/>
              </a:rPr>
              <a:t>Performance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dobe Devanagari"/>
              </a:rPr>
              <a:t>Scalability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dobe Devanagari"/>
              </a:rPr>
              <a:t>Usability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dobe Devanagari"/>
              </a:rPr>
              <a:t>Security and Privacy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dobe Devanagari"/>
              </a:rPr>
              <a:t>Reliability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235E59-6F0F-12A5-CBAC-8AC2D8AA3D2E}"/>
              </a:ext>
            </a:extLst>
          </p:cNvPr>
          <p:cNvSpPr/>
          <p:nvPr/>
        </p:nvSpPr>
        <p:spPr>
          <a:xfrm>
            <a:off x="392381" y="1611847"/>
            <a:ext cx="3505200" cy="4114800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0484E5-E0FA-B8EB-72FD-6B1DDEF991A8}"/>
              </a:ext>
            </a:extLst>
          </p:cNvPr>
          <p:cNvSpPr/>
          <p:nvPr/>
        </p:nvSpPr>
        <p:spPr>
          <a:xfrm>
            <a:off x="4300805" y="1633459"/>
            <a:ext cx="3505200" cy="4114800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9CAA1-7BAA-F2C8-70E0-6FDF5D486C0E}"/>
              </a:ext>
            </a:extLst>
          </p:cNvPr>
          <p:cNvSpPr txBox="1"/>
          <p:nvPr/>
        </p:nvSpPr>
        <p:spPr>
          <a:xfrm>
            <a:off x="4572000" y="1813508"/>
            <a:ext cx="3048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Functional Requirements</a:t>
            </a:r>
          </a:p>
          <a:p>
            <a:endParaRPr lang="en-US" dirty="0">
              <a:solidFill>
                <a:schemeClr val="bg1"/>
              </a:solidFill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Psoriasis Detection and Segmentation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Feature Extraction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Psoriasis Scaling Severity Classification Module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Enhanced Scaling Severity Measurement Module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F9DF9-B454-173A-9E18-B08C319CCA23}"/>
              </a:ext>
            </a:extLst>
          </p:cNvPr>
          <p:cNvSpPr txBox="1"/>
          <p:nvPr/>
        </p:nvSpPr>
        <p:spPr>
          <a:xfrm>
            <a:off x="514352" y="1796575"/>
            <a:ext cx="3479800" cy="3766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dobe Devanagari"/>
              </a:rPr>
              <a:t>Personal Requirements</a:t>
            </a:r>
          </a:p>
          <a:p>
            <a:endParaRPr lang="en-US" dirty="0">
              <a:solidFill>
                <a:schemeClr val="bg1"/>
              </a:solidFill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Guidance from the Supervisors on the Psoriasis and Data Science domain.</a:t>
            </a:r>
          </a:p>
          <a:p>
            <a:endParaRPr lang="en-US" sz="2000" dirty="0">
              <a:solidFill>
                <a:schemeClr val="bg1"/>
              </a:solidFill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dobe Devanagari"/>
              </a:rPr>
              <a:t>Gain a deep understanding of the specific areas within the Psoriasis and data science fields to proceed with the research effectively.</a:t>
            </a:r>
          </a:p>
        </p:txBody>
      </p:sp>
    </p:spTree>
    <p:extLst>
      <p:ext uri="{BB962C8B-B14F-4D97-AF65-F5344CB8AC3E}">
        <p14:creationId xmlns:p14="http://schemas.microsoft.com/office/powerpoint/2010/main" val="315874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EBFF8483-7D84-52B7-E9A5-3EFB199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DBABF7B9-B8B6-80B0-1E42-D322988630FB}"/>
              </a:ext>
            </a:extLst>
          </p:cNvPr>
          <p:cNvSpPr txBox="1">
            <a:spLocks/>
          </p:cNvSpPr>
          <p:nvPr/>
        </p:nvSpPr>
        <p:spPr>
          <a:xfrm>
            <a:off x="198617" y="160336"/>
            <a:ext cx="11684000" cy="98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/>
              <a:t>Importance of </a:t>
            </a:r>
            <a:r>
              <a:rPr lang="en-US" sz="4000" b="1" dirty="0">
                <a:latin typeface="Adobe Devanagari"/>
              </a:rPr>
              <a:t>Giving</a:t>
            </a:r>
            <a:r>
              <a:rPr lang="en-US" sz="4000" b="1" dirty="0"/>
              <a:t> Attention to Skin Diseases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33EBD8-E293-8F5D-95DB-A1CDE162F210}"/>
              </a:ext>
            </a:extLst>
          </p:cNvPr>
          <p:cNvSpPr/>
          <p:nvPr/>
        </p:nvSpPr>
        <p:spPr>
          <a:xfrm>
            <a:off x="609600" y="1295400"/>
            <a:ext cx="4724400" cy="1524000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dobe Devanagari"/>
              </a:rPr>
              <a:t>Impact on Physical Health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Discomfort and pain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Infection risk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E82366-4228-E894-4C75-692C545774D7}"/>
              </a:ext>
            </a:extLst>
          </p:cNvPr>
          <p:cNvSpPr/>
          <p:nvPr/>
        </p:nvSpPr>
        <p:spPr>
          <a:xfrm>
            <a:off x="6093708" y="2475433"/>
            <a:ext cx="5336292" cy="1944167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dobe Devanagari"/>
              </a:rPr>
              <a:t>Impact on Mental Health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Low self-esteem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Depression and anxiety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Isolation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BB80F3-EFA7-68FE-1D12-19934201E682}"/>
              </a:ext>
            </a:extLst>
          </p:cNvPr>
          <p:cNvSpPr/>
          <p:nvPr/>
        </p:nvSpPr>
        <p:spPr>
          <a:xfrm>
            <a:off x="609600" y="4038600"/>
            <a:ext cx="4800600" cy="1749706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dobe Devanagari"/>
              </a:rPr>
              <a:t>Economic Impact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Healthcare costs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dobe Devanagari"/>
              </a:rPr>
              <a:t>Lost productivity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AB3276-30EA-FDD6-47BF-290BD64CC7A9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369671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CBE13DA6-3EC1-90E3-B6EC-78C0B2EB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28600"/>
            <a:ext cx="11292840" cy="9906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References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B62E8-519D-99D3-C1E3-A499FC748B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IT21261732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Perera W.A.S.K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02DCD-B051-31EC-CD01-0E279796E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71800" y="-2971801"/>
            <a:ext cx="6248399" cy="12192001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 val="92000"/>
            </a:schemeClr>
          </a:solidFill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E4156364-D1C8-A3C9-999F-7DC8625AF7D1}"/>
              </a:ext>
            </a:extLst>
          </p:cNvPr>
          <p:cNvSpPr txBox="1">
            <a:spLocks/>
          </p:cNvSpPr>
          <p:nvPr/>
        </p:nvSpPr>
        <p:spPr>
          <a:xfrm>
            <a:off x="198617" y="160336"/>
            <a:ext cx="11684000" cy="9826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endParaRPr 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A2F4F-1B43-5FCB-50BA-1E9DC690C2A3}"/>
              </a:ext>
            </a:extLst>
          </p:cNvPr>
          <p:cNvSpPr txBox="1"/>
          <p:nvPr/>
        </p:nvSpPr>
        <p:spPr>
          <a:xfrm>
            <a:off x="589777" y="1159019"/>
            <a:ext cx="1090168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Adobe Devanagari"/>
              </a:rPr>
              <a:t>[1] </a:t>
            </a:r>
            <a:r>
              <a:rPr lang="en-US" sz="1700" dirty="0">
                <a:latin typeface="Adobe Devanagari"/>
              </a:rPr>
              <a:t>T. R. </a:t>
            </a:r>
            <a:r>
              <a:rPr lang="en-US" sz="1700" dirty="0" err="1">
                <a:latin typeface="Adobe Devanagari"/>
              </a:rPr>
              <a:t>Arunkumar</a:t>
            </a:r>
            <a:r>
              <a:rPr lang="en-US" sz="1700" dirty="0">
                <a:latin typeface="Adobe Devanagari"/>
              </a:rPr>
              <a:t> and H. S. </a:t>
            </a:r>
            <a:r>
              <a:rPr lang="en-US" sz="1700" dirty="0" err="1">
                <a:latin typeface="Adobe Devanagari"/>
              </a:rPr>
              <a:t>Jayanna</a:t>
            </a:r>
            <a:r>
              <a:rPr lang="en-US" sz="1700" dirty="0">
                <a:latin typeface="Adobe Devanagari"/>
              </a:rPr>
              <a:t>, "A Novel Approach For Automatic Identification Of Psoriasis Affected Skin Area," </a:t>
            </a:r>
            <a:r>
              <a:rPr lang="en-US" sz="1700" i="1" dirty="0">
                <a:latin typeface="Adobe Devanagari"/>
              </a:rPr>
              <a:t>2017 2nd International Conference On Emerging Computation and Information Technologies (ICECIT), </a:t>
            </a:r>
            <a:r>
              <a:rPr lang="en-US" sz="1700" i="1" dirty="0" err="1">
                <a:latin typeface="Adobe Devanagari"/>
              </a:rPr>
              <a:t>Tumakuru</a:t>
            </a:r>
            <a:r>
              <a:rPr lang="en-US" sz="1700" i="1" dirty="0">
                <a:latin typeface="Adobe Devanagari"/>
              </a:rPr>
              <a:t>, India</a:t>
            </a:r>
            <a:r>
              <a:rPr lang="en-US" sz="1700" dirty="0">
                <a:latin typeface="Adobe Devanagari"/>
              </a:rPr>
              <a:t>, 2017, pp. 1-8, </a:t>
            </a:r>
            <a:r>
              <a:rPr lang="en-US" sz="1700" dirty="0" err="1">
                <a:latin typeface="Adobe Devanagari"/>
              </a:rPr>
              <a:t>doi</a:t>
            </a:r>
            <a:r>
              <a:rPr lang="en-US" sz="1700" dirty="0">
                <a:latin typeface="Adobe Devanagari"/>
              </a:rPr>
              <a:t>: 10.1109/ICECIT.2017.8453316.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[2] </a:t>
            </a:r>
            <a:r>
              <a:rPr lang="en-US" sz="1700" dirty="0">
                <a:latin typeface="Adobe Devanagari"/>
              </a:rPr>
              <a:t>Y. George, M. </a:t>
            </a:r>
            <a:r>
              <a:rPr lang="en-US" sz="1700" dirty="0" err="1">
                <a:latin typeface="Adobe Devanagari"/>
              </a:rPr>
              <a:t>Aldeen</a:t>
            </a:r>
            <a:r>
              <a:rPr lang="en-US" sz="1700" dirty="0">
                <a:latin typeface="Adobe Devanagari"/>
              </a:rPr>
              <a:t> and R. </a:t>
            </a:r>
            <a:r>
              <a:rPr lang="en-US" sz="1700" dirty="0" err="1">
                <a:latin typeface="Adobe Devanagari"/>
              </a:rPr>
              <a:t>Garnavi</a:t>
            </a:r>
            <a:r>
              <a:rPr lang="en-US" sz="1700" dirty="0">
                <a:latin typeface="Adobe Devanagari"/>
              </a:rPr>
              <a:t>, "Automatic Scale Severity Assessment Method in Psoriasis Skin Images Using Local Descriptors," </a:t>
            </a:r>
            <a:r>
              <a:rPr lang="en-US" sz="1700" i="1" dirty="0">
                <a:latin typeface="Adobe Devanagari"/>
              </a:rPr>
              <a:t>in IEEE Journal of Biomedical and Health Informatics, vol. 24, no. 2, pp. 577-585, Feb. 2020</a:t>
            </a:r>
            <a:r>
              <a:rPr lang="en-US" sz="1700" dirty="0">
                <a:latin typeface="Adobe Devanagari"/>
              </a:rPr>
              <a:t>, </a:t>
            </a:r>
            <a:r>
              <a:rPr lang="en-US" sz="1700" dirty="0" err="1">
                <a:latin typeface="Adobe Devanagari"/>
              </a:rPr>
              <a:t>doi</a:t>
            </a:r>
            <a:r>
              <a:rPr lang="en-US" sz="1700" dirty="0">
                <a:latin typeface="Adobe Devanagari"/>
              </a:rPr>
              <a:t>: 10.1109/JBHI.2019.2910883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[3] </a:t>
            </a:r>
            <a:r>
              <a:rPr lang="en-US" sz="1700" dirty="0">
                <a:latin typeface="Adobe Devanagari"/>
              </a:rPr>
              <a:t>L. Vincent and J. Roopa </a:t>
            </a:r>
            <a:r>
              <a:rPr lang="en-US" sz="1700" dirty="0" err="1">
                <a:latin typeface="Adobe Devanagari"/>
              </a:rPr>
              <a:t>Jayasingh</a:t>
            </a:r>
            <a:r>
              <a:rPr lang="en-US" sz="1700" dirty="0">
                <a:latin typeface="Adobe Devanagari"/>
              </a:rPr>
              <a:t>, "Comparison of Psoriasis Disease Detection and Classification Through Various Image Processing Techniques-A Review," </a:t>
            </a:r>
            <a:r>
              <a:rPr lang="en-US" sz="1700" i="1" dirty="0">
                <a:latin typeface="Adobe Devanagari"/>
              </a:rPr>
              <a:t>2022 6th International Conference on Devices, Circuits and Systems (ICDCS), Coimbatore, India, 2022</a:t>
            </a:r>
            <a:r>
              <a:rPr lang="en-US" sz="1700" dirty="0">
                <a:latin typeface="Adobe Devanagari"/>
              </a:rPr>
              <a:t>, pp. 122-124, </a:t>
            </a:r>
            <a:r>
              <a:rPr lang="en-US" sz="1700" dirty="0" err="1">
                <a:latin typeface="Adobe Devanagari"/>
              </a:rPr>
              <a:t>doi</a:t>
            </a:r>
            <a:r>
              <a:rPr lang="en-US" sz="1700" dirty="0">
                <a:latin typeface="Adobe Devanagari"/>
              </a:rPr>
              <a:t>: 10.1109/ICDCS54290.2022.9780692.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b="1" dirty="0">
                <a:latin typeface="Adobe Devanagari"/>
              </a:rPr>
              <a:t>[4] </a:t>
            </a:r>
            <a:r>
              <a:rPr lang="en-US" sz="1700" dirty="0">
                <a:latin typeface="Adobe Devanagari"/>
              </a:rPr>
              <a:t>J. -M. </a:t>
            </a:r>
            <a:r>
              <a:rPr lang="en-US" sz="1700" dirty="0" err="1">
                <a:latin typeface="Adobe Devanagari"/>
              </a:rPr>
              <a:t>Syu</a:t>
            </a:r>
            <a:r>
              <a:rPr lang="en-US" sz="1700" dirty="0">
                <a:latin typeface="Adobe Devanagari"/>
              </a:rPr>
              <a:t>, C. -H. Lai, G. -S. Lin and S. -K. Chai, "Psoriasis Detection Based on Deep Neural Network," </a:t>
            </a:r>
            <a:r>
              <a:rPr lang="en-US" sz="1700" i="1" dirty="0">
                <a:latin typeface="Adobe Devanagari"/>
              </a:rPr>
              <a:t>2018 IEEE International Conference on Consumer Electronics-Taiwan (ICCE-TW), Taichung, Taiwan, 2018</a:t>
            </a:r>
            <a:r>
              <a:rPr lang="en-US" sz="1700" dirty="0">
                <a:latin typeface="Adobe Devanagari"/>
              </a:rPr>
              <a:t>, pp. 1-2, </a:t>
            </a:r>
            <a:r>
              <a:rPr lang="en-US" sz="1700" dirty="0" err="1">
                <a:latin typeface="Adobe Devanagari"/>
              </a:rPr>
              <a:t>doi</a:t>
            </a:r>
            <a:r>
              <a:rPr lang="en-US" sz="1700" dirty="0">
                <a:latin typeface="Adobe Devanagari"/>
              </a:rPr>
              <a:t>: 10.1109/ICCE-China.2018.8448609.</a:t>
            </a:r>
          </a:p>
          <a:p>
            <a:endParaRPr lang="en-US" sz="1700" dirty="0">
              <a:latin typeface="Adobe Devanagari"/>
            </a:endParaRPr>
          </a:p>
          <a:p>
            <a:r>
              <a:rPr lang="en-US" sz="1700" dirty="0">
                <a:latin typeface="Adobe Devanagari"/>
              </a:rPr>
              <a:t>[5] A. H. R. S. S. G. Manoharan, S. G. Senanayake, and A. G. A. J. S. Ja</a:t>
            </a:r>
            <a:r>
              <a:rPr lang="en-US" sz="1700" i="1" dirty="0">
                <a:latin typeface="Adobe Devanagari"/>
              </a:rPr>
              <a:t>," International Conference on Advanced Communication Technology (ICACT), </a:t>
            </a:r>
            <a:r>
              <a:rPr lang="en-US" sz="1700" dirty="0" err="1">
                <a:latin typeface="Adobe Devanagari"/>
              </a:rPr>
              <a:t>yarathna</a:t>
            </a:r>
            <a:r>
              <a:rPr lang="en-US" sz="1700" dirty="0">
                <a:latin typeface="Adobe Devanagari"/>
              </a:rPr>
              <a:t>, "Evaluation of psoriasis skin disease classification using convolutional neural </a:t>
            </a:r>
            <a:r>
              <a:rPr lang="en-US" sz="1700" dirty="0" err="1">
                <a:latin typeface="Adobe Devanagari"/>
              </a:rPr>
              <a:t>networkpp</a:t>
            </a:r>
            <a:r>
              <a:rPr lang="en-US" sz="1700" dirty="0">
                <a:latin typeface="Adobe Devanagari"/>
              </a:rPr>
              <a:t>. 355-359, Feb. 2020.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1D52D1B6-CCEF-82BA-B9CA-B96091D419F1}"/>
              </a:ext>
            </a:extLst>
          </p:cNvPr>
          <p:cNvSpPr txBox="1">
            <a:spLocks/>
          </p:cNvSpPr>
          <p:nvPr/>
        </p:nvSpPr>
        <p:spPr>
          <a:xfrm>
            <a:off x="589777" y="381000"/>
            <a:ext cx="11500623" cy="6520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cap="none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1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2884-D6C6-CAC6-1608-75984936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08F2-DC7D-F0FE-2A0B-027603E4C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237BF-3E19-6DFD-EEF7-D68A9806F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71800" y="-2971801"/>
            <a:ext cx="6248399" cy="12192001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 val="92000"/>
            </a:schemeClr>
          </a:solidFill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E4094EAC-908E-D785-EF43-A553DE6F035C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/>
              <a:t>Technologies To Be Used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4F45A1-7EC3-D087-7D0B-DD873E4319FF}"/>
              </a:ext>
            </a:extLst>
          </p:cNvPr>
          <p:cNvSpPr/>
          <p:nvPr/>
        </p:nvSpPr>
        <p:spPr>
          <a:xfrm>
            <a:off x="6159332" y="1222940"/>
            <a:ext cx="5303046" cy="4777955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Adobe Devanagari"/>
              </a:rPr>
              <a:t>Development Environments</a:t>
            </a:r>
          </a:p>
          <a:p>
            <a:endParaRPr lang="en-US" dirty="0"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Adobe Devanagari"/>
              </a:rPr>
              <a:t>Jupyter</a:t>
            </a:r>
            <a:r>
              <a:rPr lang="en-US" sz="1800" dirty="0">
                <a:latin typeface="Adobe Devanagari"/>
              </a:rPr>
              <a:t> Notebooks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/>
              </a:rPr>
              <a:t>Visual Studio Code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latin typeface="Adobe Devanagari"/>
            </a:endParaRPr>
          </a:p>
          <a:p>
            <a:r>
              <a:rPr lang="en-US" sz="1800" b="1" dirty="0">
                <a:latin typeface="Adobe Devanagari"/>
              </a:rPr>
              <a:t>Database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/>
              </a:rPr>
              <a:t>Firebase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latin typeface="Adobe Devanagari"/>
            </a:endParaRPr>
          </a:p>
          <a:p>
            <a:r>
              <a:rPr lang="en-US" sz="1800" b="1" dirty="0">
                <a:latin typeface="Adobe Devanagari"/>
              </a:rPr>
              <a:t>Web Frameworks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/>
              </a:rPr>
              <a:t>Flask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/>
              </a:rPr>
              <a:t>Django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latin typeface="Adobe Devanagari"/>
            </a:endParaRPr>
          </a:p>
          <a:p>
            <a:r>
              <a:rPr lang="en-US" sz="1800" b="1" dirty="0">
                <a:latin typeface="Adobe Devanagari"/>
              </a:rPr>
              <a:t>Version Control and Collaboration Tools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atin typeface="Adobe Devanagari"/>
              </a:rPr>
              <a:t>GitHub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8451A8-067A-B254-3D4D-1A24240C0CA6}"/>
              </a:ext>
            </a:extLst>
          </p:cNvPr>
          <p:cNvSpPr/>
          <p:nvPr/>
        </p:nvSpPr>
        <p:spPr>
          <a:xfrm>
            <a:off x="428142" y="1222940"/>
            <a:ext cx="5303046" cy="4769307"/>
          </a:xfrm>
          <a:prstGeom prst="round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16D62-4BD1-A244-A41A-FCED19FE0940}"/>
              </a:ext>
            </a:extLst>
          </p:cNvPr>
          <p:cNvSpPr txBox="1"/>
          <p:nvPr/>
        </p:nvSpPr>
        <p:spPr>
          <a:xfrm>
            <a:off x="842963" y="1374776"/>
            <a:ext cx="5253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41800"/>
                </a:solidFill>
                <a:latin typeface="Adobe Devanagari"/>
              </a:rPr>
              <a:t>Deep Learning Frameworks</a:t>
            </a:r>
            <a:endParaRPr lang="en-US" dirty="0">
              <a:solidFill>
                <a:srgbClr val="641800"/>
              </a:solidFill>
              <a:latin typeface="Adobe Devanaga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41800"/>
                </a:solidFill>
                <a:latin typeface="Adobe Devanagari"/>
              </a:rPr>
              <a:t>TensorFlow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41800"/>
                </a:solidFill>
                <a:latin typeface="Adobe Devanagari"/>
              </a:rPr>
              <a:t>Mask R-CNN</a:t>
            </a:r>
            <a:endParaRPr lang="en-US" sz="2000" b="1" dirty="0">
              <a:solidFill>
                <a:srgbClr val="641800"/>
              </a:solidFill>
              <a:latin typeface="Adobe Devanagari"/>
            </a:endParaRPr>
          </a:p>
          <a:p>
            <a:r>
              <a:rPr lang="en-US" sz="2000" b="1" dirty="0">
                <a:solidFill>
                  <a:srgbClr val="641800"/>
                </a:solidFill>
                <a:latin typeface="Adobe Devanagari"/>
              </a:rPr>
              <a:t>Machine Learning Libraries                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41800"/>
                </a:solidFill>
                <a:latin typeface="Adobe Devanagari"/>
              </a:rPr>
              <a:t>scikit-learn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rgbClr val="641800"/>
                </a:solidFill>
                <a:latin typeface="Adobe Devanagari"/>
              </a:rPr>
              <a:t>AutoKeras</a:t>
            </a:r>
            <a:endParaRPr lang="en-US" sz="2000" dirty="0">
              <a:solidFill>
                <a:srgbClr val="641800"/>
              </a:solidFill>
              <a:latin typeface="Adobe Devanagari"/>
            </a:endParaRPr>
          </a:p>
          <a:p>
            <a:r>
              <a:rPr lang="en-US" sz="2000" b="1" dirty="0">
                <a:solidFill>
                  <a:srgbClr val="641800"/>
                </a:solidFill>
                <a:latin typeface="Adobe Devanagari"/>
              </a:rPr>
              <a:t>Programming Languages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41800"/>
                </a:solidFill>
                <a:latin typeface="Adobe Devanagari"/>
              </a:rPr>
              <a:t>Python</a:t>
            </a:r>
          </a:p>
          <a:p>
            <a:r>
              <a:rPr lang="en-US" sz="2000" b="1" dirty="0">
                <a:solidFill>
                  <a:srgbClr val="641800"/>
                </a:solidFill>
                <a:latin typeface="Adobe Devanagari"/>
              </a:rPr>
              <a:t>Data Augmentation and Preprocessing Tools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41800"/>
                </a:solidFill>
                <a:latin typeface="Adobe Devanagari"/>
              </a:rPr>
              <a:t>OpenCV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41800"/>
                </a:solidFill>
                <a:latin typeface="Adobe Devanagari"/>
              </a:rPr>
              <a:t>Pandas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641800"/>
                </a:solidFill>
                <a:latin typeface="Adobe Devanagari"/>
              </a:rPr>
              <a:t>Matplotlib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Adobe Devanagari"/>
            </a:endParaRPr>
          </a:p>
        </p:txBody>
      </p:sp>
      <p:pic>
        <p:nvPicPr>
          <p:cNvPr id="9" name="Picture 8" descr="A logo with a letter&#10;&#10;Description automatically generated with medium confidence">
            <a:extLst>
              <a:ext uri="{FF2B5EF4-FFF2-40B4-BE49-F238E27FC236}">
                <a16:creationId xmlns:a16="http://schemas.microsoft.com/office/drawing/2014/main" id="{05A3ADC3-F00A-3DDB-9868-61DCFBF026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62" y="1439863"/>
            <a:ext cx="998537" cy="998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red text on a white background&#10;&#10;Description automatically generated">
            <a:extLst>
              <a:ext uri="{FF2B5EF4-FFF2-40B4-BE49-F238E27FC236}">
                <a16:creationId xmlns:a16="http://schemas.microsoft.com/office/drawing/2014/main" id="{E5135679-555B-BA73-6F3F-6629A27DA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05" y="2590236"/>
            <a:ext cx="1808330" cy="904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0405746F-8314-DF34-6A5F-C84D4CEE6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367992"/>
            <a:ext cx="1317699" cy="1317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yellow folded paper with a black background&#10;&#10;Description automatically generated">
            <a:extLst>
              <a:ext uri="{FF2B5EF4-FFF2-40B4-BE49-F238E27FC236}">
                <a16:creationId xmlns:a16="http://schemas.microsoft.com/office/drawing/2014/main" id="{5731B0EF-9993-4B0A-F529-18881D091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1714619"/>
            <a:ext cx="1278229" cy="1278229"/>
          </a:xfrm>
          <a:prstGeom prst="rect">
            <a:avLst/>
          </a:prstGeom>
        </p:spPr>
      </p:pic>
      <p:pic>
        <p:nvPicPr>
          <p:cNvPr id="13" name="Picture 12" descr="A blue logo with a cross&#10;&#10;Description automatically generated">
            <a:extLst>
              <a:ext uri="{FF2B5EF4-FFF2-40B4-BE49-F238E27FC236}">
                <a16:creationId xmlns:a16="http://schemas.microsoft.com/office/drawing/2014/main" id="{D8317157-A99B-7D5D-57FF-8BE964399F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404557"/>
            <a:ext cx="1278229" cy="1278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E6032F-7C8D-29D0-F2AA-49E503DA5FB3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290903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EBFF8483-7D84-52B7-E9A5-3EFB199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DBABF7B9-B8B6-80B0-1E42-D322988630FB}"/>
              </a:ext>
            </a:extLst>
          </p:cNvPr>
          <p:cNvSpPr txBox="1">
            <a:spLocks/>
          </p:cNvSpPr>
          <p:nvPr/>
        </p:nvSpPr>
        <p:spPr>
          <a:xfrm rot="5400000" flipV="1">
            <a:off x="-1143000" y="2705100"/>
            <a:ext cx="40386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/>
              <a:t>Gannt Chart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E431F4-4D95-DBA4-5E9D-C827C7CEF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-437"/>
            <a:ext cx="9753600" cy="6248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A9BA4B-8CF7-18FF-F94A-30E2433DE6AB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408206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urface with a pink background&#10;&#10;Description automatically generated">
            <a:extLst>
              <a:ext uri="{FF2B5EF4-FFF2-40B4-BE49-F238E27FC236}">
                <a16:creationId xmlns:a16="http://schemas.microsoft.com/office/drawing/2014/main" id="{AA1DC516-AB17-F319-D094-8CA215D41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28600"/>
            <a:ext cx="11684000" cy="990600"/>
          </a:xfrm>
        </p:spPr>
        <p:txBody>
          <a:bodyPr>
            <a:normAutofit/>
          </a:bodyPr>
          <a:lstStyle/>
          <a:p>
            <a:r>
              <a:rPr lang="en-US" sz="4000" b="1" dirty="0"/>
              <a:t>Work Break Down Structure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dobe Devanagari"/>
              </a:rPr>
              <a:t>IT21262104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  |   </a:t>
            </a:r>
            <a:r>
              <a:rPr lang="en-US" sz="1800" dirty="0" err="1">
                <a:solidFill>
                  <a:schemeClr val="tx1"/>
                </a:solidFill>
                <a:latin typeface="Adobe Devanagari"/>
              </a:rPr>
              <a:t>Lakshani</a:t>
            </a:r>
            <a:r>
              <a:rPr lang="en-US" sz="1800" dirty="0">
                <a:solidFill>
                  <a:schemeClr val="tx1"/>
                </a:solidFill>
                <a:latin typeface="Adobe Devanagari"/>
              </a:rPr>
              <a:t> D.M.W.S  |   </a:t>
            </a:r>
            <a:r>
              <a:rPr lang="en-US" sz="1800" b="0" dirty="0">
                <a:solidFill>
                  <a:schemeClr val="tx1"/>
                </a:solidFill>
                <a:latin typeface="Adobe Devanagari"/>
              </a:rPr>
              <a:t>24-25J-210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71C2CA-102D-1C5F-AEA1-FF1AD84AFC23}"/>
              </a:ext>
            </a:extLst>
          </p:cNvPr>
          <p:cNvSpPr/>
          <p:nvPr/>
        </p:nvSpPr>
        <p:spPr>
          <a:xfrm>
            <a:off x="1905000" y="1387474"/>
            <a:ext cx="8382000" cy="365126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Devanagari"/>
              </a:rPr>
              <a:t>Utilizing Advanced ML Technologies For Detailed Eczema Diagnosis And Assessment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7ABDF8-A14A-75E3-5278-F00EDF1ACFD5}"/>
              </a:ext>
            </a:extLst>
          </p:cNvPr>
          <p:cNvSpPr/>
          <p:nvPr/>
        </p:nvSpPr>
        <p:spPr>
          <a:xfrm>
            <a:off x="381000" y="2133600"/>
            <a:ext cx="1219200" cy="365126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dobe Devanagari"/>
              </a:rPr>
              <a:t>Initiation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777360-B8C3-9A05-4983-8ACA9D9C8CA0}"/>
              </a:ext>
            </a:extLst>
          </p:cNvPr>
          <p:cNvSpPr/>
          <p:nvPr/>
        </p:nvSpPr>
        <p:spPr>
          <a:xfrm>
            <a:off x="2216106" y="2133600"/>
            <a:ext cx="1219200" cy="365126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dobe Devanagari"/>
              </a:rPr>
              <a:t>Planning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94262A-3B97-6A45-B802-979C3147CFBE}"/>
              </a:ext>
            </a:extLst>
          </p:cNvPr>
          <p:cNvSpPr/>
          <p:nvPr/>
        </p:nvSpPr>
        <p:spPr>
          <a:xfrm>
            <a:off x="4065208" y="2133600"/>
            <a:ext cx="1219200" cy="365126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dobe Devanagari"/>
              </a:rPr>
              <a:t>Design</a:t>
            </a:r>
            <a:endParaRPr lang="en-US" dirty="0">
              <a:latin typeface="Adobe Devanaga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118681-2291-8F2E-FA3C-208250F01E83}"/>
              </a:ext>
            </a:extLst>
          </p:cNvPr>
          <p:cNvSpPr/>
          <p:nvPr/>
        </p:nvSpPr>
        <p:spPr>
          <a:xfrm>
            <a:off x="5909572" y="2133600"/>
            <a:ext cx="1744766" cy="365126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dobe Devanagari"/>
              </a:rPr>
              <a:t>Implementation</a:t>
            </a:r>
            <a:endParaRPr lang="en-US" dirty="0">
              <a:latin typeface="Adobe Devanaga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51936E-475F-D7F3-B25C-90AEAEA4FCD0}"/>
              </a:ext>
            </a:extLst>
          </p:cNvPr>
          <p:cNvSpPr/>
          <p:nvPr/>
        </p:nvSpPr>
        <p:spPr>
          <a:xfrm>
            <a:off x="8229600" y="2133600"/>
            <a:ext cx="1670094" cy="365126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dobe Devanagari"/>
              </a:rPr>
              <a:t>Enhancement</a:t>
            </a:r>
            <a:endParaRPr lang="en-US" dirty="0">
              <a:latin typeface="Adobe Devanagari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EFF43D-17B0-8950-6AD1-4771E2789B75}"/>
              </a:ext>
            </a:extLst>
          </p:cNvPr>
          <p:cNvSpPr/>
          <p:nvPr/>
        </p:nvSpPr>
        <p:spPr>
          <a:xfrm>
            <a:off x="10515600" y="2133600"/>
            <a:ext cx="1219200" cy="365126"/>
          </a:xfrm>
          <a:prstGeom prst="roundRect">
            <a:avLst/>
          </a:prstGeom>
          <a:solidFill>
            <a:srgbClr val="641800"/>
          </a:solidFill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dobe Devanagari"/>
              </a:rPr>
              <a:t>Close 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27548F-AF3D-E00B-FEF3-F63655A4F034}"/>
              </a:ext>
            </a:extLst>
          </p:cNvPr>
          <p:cNvSpPr/>
          <p:nvPr/>
        </p:nvSpPr>
        <p:spPr>
          <a:xfrm>
            <a:off x="304800" y="2797173"/>
            <a:ext cx="1371600" cy="425451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Define project objectives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B5E919-2F49-10F9-15A3-C11C2C919FE1}"/>
              </a:ext>
            </a:extLst>
          </p:cNvPr>
          <p:cNvSpPr/>
          <p:nvPr/>
        </p:nvSpPr>
        <p:spPr>
          <a:xfrm>
            <a:off x="184090" y="3390899"/>
            <a:ext cx="1604473" cy="365126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Identify stakeholders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EC1817-E30C-1FC7-AB2B-674C3134ADFA}"/>
              </a:ext>
            </a:extLst>
          </p:cNvPr>
          <p:cNvSpPr/>
          <p:nvPr/>
        </p:nvSpPr>
        <p:spPr>
          <a:xfrm>
            <a:off x="300526" y="3924300"/>
            <a:ext cx="1371600" cy="441325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Prepare project charter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28F12E-A0AB-C78B-5EED-C794FC68FBCF}"/>
              </a:ext>
            </a:extLst>
          </p:cNvPr>
          <p:cNvSpPr/>
          <p:nvPr/>
        </p:nvSpPr>
        <p:spPr>
          <a:xfrm>
            <a:off x="2013661" y="3329432"/>
            <a:ext cx="1606506" cy="365126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Develop project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C9245-8E75-63A4-2B98-4BE7807E910B}"/>
              </a:ext>
            </a:extLst>
          </p:cNvPr>
          <p:cNvSpPr/>
          <p:nvPr/>
        </p:nvSpPr>
        <p:spPr>
          <a:xfrm>
            <a:off x="2054914" y="4490592"/>
            <a:ext cx="1524000" cy="425450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Define timeline and milestones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440584-9578-D946-B0E0-F7EFE61DE6DC}"/>
              </a:ext>
            </a:extLst>
          </p:cNvPr>
          <p:cNvSpPr/>
          <p:nvPr/>
        </p:nvSpPr>
        <p:spPr>
          <a:xfrm>
            <a:off x="2061367" y="3885057"/>
            <a:ext cx="1511575" cy="441325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Conduct feasibility study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8A2B36-4BF1-40D9-29A8-57CB3D92FD6A}"/>
              </a:ext>
            </a:extLst>
          </p:cNvPr>
          <p:cNvSpPr/>
          <p:nvPr/>
        </p:nvSpPr>
        <p:spPr>
          <a:xfrm>
            <a:off x="300526" y="4534255"/>
            <a:ext cx="1371600" cy="441325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Prepare project proposal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C86DDC-2B77-032C-D2C1-9A7BAC8A5951}"/>
              </a:ext>
            </a:extLst>
          </p:cNvPr>
          <p:cNvSpPr/>
          <p:nvPr/>
        </p:nvSpPr>
        <p:spPr>
          <a:xfrm>
            <a:off x="2022453" y="2797173"/>
            <a:ext cx="1606506" cy="365126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Requirement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DA51E-9688-BE3F-D557-CEBD5A7B3701}"/>
              </a:ext>
            </a:extLst>
          </p:cNvPr>
          <p:cNvSpPr/>
          <p:nvPr/>
        </p:nvSpPr>
        <p:spPr>
          <a:xfrm>
            <a:off x="3871555" y="2797173"/>
            <a:ext cx="1606506" cy="425451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Design system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3824B-0556-C1C3-B4D5-892DE7A9025C}"/>
              </a:ext>
            </a:extLst>
          </p:cNvPr>
          <p:cNvSpPr/>
          <p:nvPr/>
        </p:nvSpPr>
        <p:spPr>
          <a:xfrm>
            <a:off x="3962401" y="3386258"/>
            <a:ext cx="1425014" cy="425451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Select and design models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F1E68D-491A-AC40-ACC5-D577D5E41845}"/>
              </a:ext>
            </a:extLst>
          </p:cNvPr>
          <p:cNvSpPr/>
          <p:nvPr/>
        </p:nvSpPr>
        <p:spPr>
          <a:xfrm>
            <a:off x="3829285" y="3976563"/>
            <a:ext cx="1691046" cy="365126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Plan data preprocessing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73FB34-592E-BA87-3424-99FC9AAD0897}"/>
              </a:ext>
            </a:extLst>
          </p:cNvPr>
          <p:cNvSpPr/>
          <p:nvPr/>
        </p:nvSpPr>
        <p:spPr>
          <a:xfrm>
            <a:off x="3954060" y="4509963"/>
            <a:ext cx="1433356" cy="425451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Design database schema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CEB16D-B426-5B30-120D-0F8EC273A582}"/>
              </a:ext>
            </a:extLst>
          </p:cNvPr>
          <p:cNvSpPr/>
          <p:nvPr/>
        </p:nvSpPr>
        <p:spPr>
          <a:xfrm>
            <a:off x="3954060" y="5095628"/>
            <a:ext cx="1433356" cy="425451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Define integration strategy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262C6A-F99B-BA6B-16B9-57D3A544A484}"/>
              </a:ext>
            </a:extLst>
          </p:cNvPr>
          <p:cNvSpPr/>
          <p:nvPr/>
        </p:nvSpPr>
        <p:spPr>
          <a:xfrm>
            <a:off x="5808906" y="2797173"/>
            <a:ext cx="1946098" cy="365126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Collect and preprocess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447384-6E7F-32D8-BC67-7EAE64F1264B}"/>
              </a:ext>
            </a:extLst>
          </p:cNvPr>
          <p:cNvSpPr/>
          <p:nvPr/>
        </p:nvSpPr>
        <p:spPr>
          <a:xfrm>
            <a:off x="5803158" y="3329432"/>
            <a:ext cx="1946098" cy="365126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Develop and train models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4DAC83-17B4-1657-412D-443F87E89696}"/>
              </a:ext>
            </a:extLst>
          </p:cNvPr>
          <p:cNvSpPr/>
          <p:nvPr/>
        </p:nvSpPr>
        <p:spPr>
          <a:xfrm>
            <a:off x="5909572" y="3859214"/>
            <a:ext cx="1744766" cy="441325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Integrate models into system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EB3FD0-4337-FBD3-73EB-B62FE6B291D0}"/>
              </a:ext>
            </a:extLst>
          </p:cNvPr>
          <p:cNvSpPr/>
          <p:nvPr/>
        </p:nvSpPr>
        <p:spPr>
          <a:xfrm>
            <a:off x="5909572" y="4468618"/>
            <a:ext cx="1759778" cy="425450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Conduct testing and validation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FE67CE-A911-D57D-ADE8-E51A57246E48}"/>
              </a:ext>
            </a:extLst>
          </p:cNvPr>
          <p:cNvSpPr/>
          <p:nvPr/>
        </p:nvSpPr>
        <p:spPr>
          <a:xfrm>
            <a:off x="8229600" y="2797174"/>
            <a:ext cx="1670094" cy="425450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Optimize model performance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E7D6B5-4523-C5DC-468D-D2F4426BE733}"/>
              </a:ext>
            </a:extLst>
          </p:cNvPr>
          <p:cNvSpPr/>
          <p:nvPr/>
        </p:nvSpPr>
        <p:spPr>
          <a:xfrm>
            <a:off x="8229600" y="3391390"/>
            <a:ext cx="1670094" cy="425450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Implement advanced features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A96A98-AD6E-1FF5-32D8-E928C7325925}"/>
              </a:ext>
            </a:extLst>
          </p:cNvPr>
          <p:cNvSpPr/>
          <p:nvPr/>
        </p:nvSpPr>
        <p:spPr>
          <a:xfrm>
            <a:off x="8189816" y="3987400"/>
            <a:ext cx="1783686" cy="365126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Enhance explainability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B556FA-3A71-E1BF-6BFB-5CB5E40918FA}"/>
              </a:ext>
            </a:extLst>
          </p:cNvPr>
          <p:cNvSpPr/>
          <p:nvPr/>
        </p:nvSpPr>
        <p:spPr>
          <a:xfrm>
            <a:off x="10267906" y="2797174"/>
            <a:ext cx="1670094" cy="425450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Conduct final project review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B12A33-50D6-D5BB-276E-A6A513BB8F08}"/>
              </a:ext>
            </a:extLst>
          </p:cNvPr>
          <p:cNvSpPr/>
          <p:nvPr/>
        </p:nvSpPr>
        <p:spPr>
          <a:xfrm>
            <a:off x="10368541" y="3390899"/>
            <a:ext cx="1506294" cy="365126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Prepare final report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2AF1DA-131E-066A-62C3-E73CE8A20B6D}"/>
              </a:ext>
            </a:extLst>
          </p:cNvPr>
          <p:cNvSpPr/>
          <p:nvPr/>
        </p:nvSpPr>
        <p:spPr>
          <a:xfrm>
            <a:off x="10229845" y="3924300"/>
            <a:ext cx="1783686" cy="365126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Publish research papers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E665B5-29AE-340C-59EE-7DC512E52453}"/>
              </a:ext>
            </a:extLst>
          </p:cNvPr>
          <p:cNvSpPr/>
          <p:nvPr/>
        </p:nvSpPr>
        <p:spPr>
          <a:xfrm>
            <a:off x="10400258" y="4457700"/>
            <a:ext cx="1405390" cy="425451"/>
          </a:xfrm>
          <a:prstGeom prst="rect">
            <a:avLst/>
          </a:prstGeom>
          <a:noFill/>
          <a:ln>
            <a:solidFill>
              <a:srgbClr val="641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dobe Devanagari"/>
              </a:rPr>
              <a:t>Future recommendations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DFA329-A337-9E8B-2D4E-088FD3EBD446}"/>
              </a:ext>
            </a:extLst>
          </p:cNvPr>
          <p:cNvCxnSpPr/>
          <p:nvPr/>
        </p:nvCxnSpPr>
        <p:spPr>
          <a:xfrm>
            <a:off x="986326" y="1981200"/>
            <a:ext cx="10135362" cy="0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3063AD-6E33-9463-1974-ABF7370BF2D6}"/>
              </a:ext>
            </a:extLst>
          </p:cNvPr>
          <p:cNvCxnSpPr/>
          <p:nvPr/>
        </p:nvCxnSpPr>
        <p:spPr>
          <a:xfrm>
            <a:off x="6096000" y="1752600"/>
            <a:ext cx="0" cy="228600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7E2BF5-9A49-5340-073A-FDF71F83363D}"/>
              </a:ext>
            </a:extLst>
          </p:cNvPr>
          <p:cNvCxnSpPr/>
          <p:nvPr/>
        </p:nvCxnSpPr>
        <p:spPr>
          <a:xfrm>
            <a:off x="992188" y="1981200"/>
            <a:ext cx="0" cy="228600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31D46E0-A8E5-D8EF-AFA6-E174BFBBCD43}"/>
              </a:ext>
            </a:extLst>
          </p:cNvPr>
          <p:cNvCxnSpPr/>
          <p:nvPr/>
        </p:nvCxnSpPr>
        <p:spPr>
          <a:xfrm>
            <a:off x="2825706" y="1978269"/>
            <a:ext cx="0" cy="228600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AA36AC-8E7D-BBC1-C1F0-35597C08EA31}"/>
              </a:ext>
            </a:extLst>
          </p:cNvPr>
          <p:cNvCxnSpPr/>
          <p:nvPr/>
        </p:nvCxnSpPr>
        <p:spPr>
          <a:xfrm>
            <a:off x="4673800" y="1984131"/>
            <a:ext cx="0" cy="228600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417434-1A6B-5435-78C1-019EF0B2D5EC}"/>
              </a:ext>
            </a:extLst>
          </p:cNvPr>
          <p:cNvCxnSpPr/>
          <p:nvPr/>
        </p:nvCxnSpPr>
        <p:spPr>
          <a:xfrm>
            <a:off x="6781955" y="1978269"/>
            <a:ext cx="0" cy="228600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EE6C939-BB52-396D-C05D-F41E813888D9}"/>
              </a:ext>
            </a:extLst>
          </p:cNvPr>
          <p:cNvCxnSpPr/>
          <p:nvPr/>
        </p:nvCxnSpPr>
        <p:spPr>
          <a:xfrm>
            <a:off x="9064647" y="1978269"/>
            <a:ext cx="0" cy="228600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61A109-A5A9-B723-9C90-824998E1CAC9}"/>
              </a:ext>
            </a:extLst>
          </p:cNvPr>
          <p:cNvCxnSpPr/>
          <p:nvPr/>
        </p:nvCxnSpPr>
        <p:spPr>
          <a:xfrm>
            <a:off x="11121688" y="1978269"/>
            <a:ext cx="0" cy="228600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D0E39FC-E295-45A6-7CD8-6E4BB9BA49B2}"/>
              </a:ext>
            </a:extLst>
          </p:cNvPr>
          <p:cNvCxnSpPr>
            <a:cxnSpLocks/>
          </p:cNvCxnSpPr>
          <p:nvPr/>
        </p:nvCxnSpPr>
        <p:spPr>
          <a:xfrm>
            <a:off x="1000980" y="2498726"/>
            <a:ext cx="0" cy="298447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AB4FEDB-E74C-F895-B03F-0A259BB64D99}"/>
              </a:ext>
            </a:extLst>
          </p:cNvPr>
          <p:cNvCxnSpPr>
            <a:cxnSpLocks/>
          </p:cNvCxnSpPr>
          <p:nvPr/>
        </p:nvCxnSpPr>
        <p:spPr>
          <a:xfrm>
            <a:off x="2844878" y="2503121"/>
            <a:ext cx="0" cy="298447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36FA18-0890-AC61-F275-0D8EA796F574}"/>
              </a:ext>
            </a:extLst>
          </p:cNvPr>
          <p:cNvCxnSpPr>
            <a:cxnSpLocks/>
          </p:cNvCxnSpPr>
          <p:nvPr/>
        </p:nvCxnSpPr>
        <p:spPr>
          <a:xfrm>
            <a:off x="4673800" y="2485537"/>
            <a:ext cx="0" cy="298447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E036C2B-38E1-759D-9DDA-14C626A2523A}"/>
              </a:ext>
            </a:extLst>
          </p:cNvPr>
          <p:cNvCxnSpPr>
            <a:cxnSpLocks/>
          </p:cNvCxnSpPr>
          <p:nvPr/>
        </p:nvCxnSpPr>
        <p:spPr>
          <a:xfrm>
            <a:off x="6781955" y="2472348"/>
            <a:ext cx="0" cy="298447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B463097-F651-1152-D1C0-49208377D2BC}"/>
              </a:ext>
            </a:extLst>
          </p:cNvPr>
          <p:cNvCxnSpPr>
            <a:cxnSpLocks/>
          </p:cNvCxnSpPr>
          <p:nvPr/>
        </p:nvCxnSpPr>
        <p:spPr>
          <a:xfrm>
            <a:off x="9064647" y="2472347"/>
            <a:ext cx="0" cy="298447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FE9B5BB-558D-2A61-6390-B27419416660}"/>
              </a:ext>
            </a:extLst>
          </p:cNvPr>
          <p:cNvCxnSpPr>
            <a:cxnSpLocks/>
          </p:cNvCxnSpPr>
          <p:nvPr/>
        </p:nvCxnSpPr>
        <p:spPr>
          <a:xfrm>
            <a:off x="11102953" y="2485536"/>
            <a:ext cx="0" cy="298447"/>
          </a:xfrm>
          <a:prstGeom prst="line">
            <a:avLst/>
          </a:prstGeom>
          <a:ln>
            <a:solidFill>
              <a:srgbClr val="641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9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EBFF8483-7D84-52B7-E9A5-3EFB199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DBABF7B9-B8B6-80B0-1E42-D322988630FB}"/>
              </a:ext>
            </a:extLst>
          </p:cNvPr>
          <p:cNvSpPr txBox="1">
            <a:spLocks/>
          </p:cNvSpPr>
          <p:nvPr/>
        </p:nvSpPr>
        <p:spPr>
          <a:xfrm>
            <a:off x="198617" y="160336"/>
            <a:ext cx="11684000" cy="1058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/>
              <a:t>Contribution to the Domain / Commercialization</a:t>
            </a:r>
          </a:p>
        </p:txBody>
      </p:sp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FFD683E9-06AE-8963-518A-C606AF448924}"/>
              </a:ext>
            </a:extLst>
          </p:cNvPr>
          <p:cNvSpPr/>
          <p:nvPr/>
        </p:nvSpPr>
        <p:spPr>
          <a:xfrm>
            <a:off x="1600200" y="1295401"/>
            <a:ext cx="9448800" cy="4572000"/>
          </a:xfrm>
          <a:prstGeom prst="foldedCorner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Adobe Devanagari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dobe Devanagari"/>
              </a:rPr>
              <a:t>Enhanced Diagnostic Precision and Consistency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dobe Devanagari"/>
              </a:rPr>
              <a:t>Automated Image Analysis for Efficient Workflow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dobe Devanagari"/>
              </a:rPr>
              <a:t>Enhanced Patient Monitoring and Progress Tracking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dobe Devanagari"/>
              </a:rPr>
              <a:t>Standardized Severity Assessment Tools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dobe Devanagari"/>
              </a:rPr>
              <a:t>Enhanced Explainability and Trust in AI-driven Solution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dobe Devanagari"/>
              </a:rPr>
              <a:t>Software improvements which are helping to overcome device-related improvements.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BC9C72-50D0-4631-229C-AF8FDDDEE781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416087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EBFF8483-7D84-52B7-E9A5-3EFB199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AD9A1D-7131-3C45-6BBA-69510D12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2" y="444441"/>
            <a:ext cx="5875976" cy="2667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026B03-D7D2-9C5C-1051-4B8E3F134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244609"/>
            <a:ext cx="6324600" cy="2870623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60564428-7CF7-C9C1-8CBC-BBB10192F828}"/>
              </a:ext>
            </a:extLst>
          </p:cNvPr>
          <p:cNvSpPr txBox="1">
            <a:spLocks/>
          </p:cNvSpPr>
          <p:nvPr/>
        </p:nvSpPr>
        <p:spPr>
          <a:xfrm>
            <a:off x="6318708" y="1192300"/>
            <a:ext cx="5638800" cy="85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400" b="1" dirty="0" err="1"/>
              <a:t>DermNet</a:t>
            </a:r>
            <a:r>
              <a:rPr lang="en-US" sz="2400" b="1" dirty="0"/>
              <a:t> : Information / Data collection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C772C706-8D2F-7BAF-1B75-767BE55AE39C}"/>
              </a:ext>
            </a:extLst>
          </p:cNvPr>
          <p:cNvSpPr txBox="1">
            <a:spLocks/>
          </p:cNvSpPr>
          <p:nvPr/>
        </p:nvSpPr>
        <p:spPr>
          <a:xfrm>
            <a:off x="0" y="4250133"/>
            <a:ext cx="5638800" cy="859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400" b="1" dirty="0" err="1"/>
              <a:t>Roboflow</a:t>
            </a:r>
            <a:r>
              <a:rPr lang="en-US" sz="2400" b="1" dirty="0"/>
              <a:t> : 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BCC276-0F3E-73B3-AF10-97A2E9E75B17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79993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EBFF8483-7D84-52B7-E9A5-3EFB199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9E4750-40DE-CA20-DDE4-652D6A7DA6F1}"/>
              </a:ext>
            </a:extLst>
          </p:cNvPr>
          <p:cNvSpPr txBox="1"/>
          <p:nvPr/>
        </p:nvSpPr>
        <p:spPr>
          <a:xfrm>
            <a:off x="2743200" y="2286000"/>
            <a:ext cx="670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641800"/>
                </a:solidFill>
                <a:latin typeface="Amasis MT Pro Medium" panose="020F0502020204030204" pitchFamily="18" charset="0"/>
              </a:rPr>
              <a:t>THANK YOU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FD840F-1214-9D25-21BE-628787463430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39228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EBFF8483-7D84-52B7-E9A5-3EFB199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DBABF7B9-B8B6-80B0-1E42-D322988630FB}"/>
              </a:ext>
            </a:extLst>
          </p:cNvPr>
          <p:cNvSpPr txBox="1">
            <a:spLocks/>
          </p:cNvSpPr>
          <p:nvPr/>
        </p:nvSpPr>
        <p:spPr>
          <a:xfrm>
            <a:off x="198617" y="160336"/>
            <a:ext cx="11684000" cy="98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/>
              <a:t>Research Question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B2BB043E-11BA-1027-D8AE-6A1FF8F903EB}"/>
              </a:ext>
            </a:extLst>
          </p:cNvPr>
          <p:cNvSpPr/>
          <p:nvPr/>
        </p:nvSpPr>
        <p:spPr>
          <a:xfrm>
            <a:off x="1201917" y="2864797"/>
            <a:ext cx="9677400" cy="982663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Up to what extent machine and deep learning can be used in Dermatology?</a:t>
            </a: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8A870598-0226-1363-757E-32613BCBF7EE}"/>
              </a:ext>
            </a:extLst>
          </p:cNvPr>
          <p:cNvSpPr/>
          <p:nvPr/>
        </p:nvSpPr>
        <p:spPr>
          <a:xfrm>
            <a:off x="1201917" y="4121458"/>
            <a:ext cx="9677400" cy="1066801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How trustworthy and useful are the built models? </a:t>
            </a:r>
          </a:p>
          <a:p>
            <a:pPr algn="ctr"/>
            <a:r>
              <a:rPr lang="en-US" sz="2400" dirty="0">
                <a:latin typeface="Adobe Devanagari"/>
              </a:rPr>
              <a:t>How transparent is this technology?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AD21E3FC-5B39-2B59-A4CB-00C1ED4BA4D7}"/>
              </a:ext>
            </a:extLst>
          </p:cNvPr>
          <p:cNvSpPr/>
          <p:nvPr/>
        </p:nvSpPr>
        <p:spPr>
          <a:xfrm>
            <a:off x="1201917" y="1523998"/>
            <a:ext cx="9677400" cy="1066801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How to leverage machine and deep learning for enhanced dermatological care?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24D1C-8338-A8C1-52A8-08F4FF5CE4D6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72510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EBFF8483-7D84-52B7-E9A5-3EFB199C2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-437"/>
            <a:ext cx="12192000" cy="6248837"/>
          </a:xfrm>
          <a:prstGeom prst="rect">
            <a:avLst/>
          </a:prstGeom>
        </p:spPr>
      </p:pic>
      <p:pic>
        <p:nvPicPr>
          <p:cNvPr id="10" name="Picture 9" descr="A robot touching a finger&#10;&#10;Description automatically generated">
            <a:extLst>
              <a:ext uri="{FF2B5EF4-FFF2-40B4-BE49-F238E27FC236}">
                <a16:creationId xmlns:a16="http://schemas.microsoft.com/office/drawing/2014/main" id="{6414FA0D-1F7A-F968-20D2-03B1CF5BD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r="27142"/>
          <a:stretch/>
        </p:blipFill>
        <p:spPr>
          <a:xfrm>
            <a:off x="-16212" y="-19892"/>
            <a:ext cx="4419600" cy="6248837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DBABF7B9-B8B6-80B0-1E42-D322988630FB}"/>
              </a:ext>
            </a:extLst>
          </p:cNvPr>
          <p:cNvSpPr txBox="1">
            <a:spLocks/>
          </p:cNvSpPr>
          <p:nvPr/>
        </p:nvSpPr>
        <p:spPr>
          <a:xfrm>
            <a:off x="-16213" y="228195"/>
            <a:ext cx="4267201" cy="838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Answer!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E9FC3A6D-53D3-8826-067D-E1B01D51CA59}"/>
              </a:ext>
            </a:extLst>
          </p:cNvPr>
          <p:cNvSpPr/>
          <p:nvPr/>
        </p:nvSpPr>
        <p:spPr>
          <a:xfrm>
            <a:off x="4906793" y="1376240"/>
            <a:ext cx="6781801" cy="1747959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Introduce optimized methods and algorithms to efficiently analyze </a:t>
            </a:r>
          </a:p>
          <a:p>
            <a:pPr algn="ctr"/>
            <a:r>
              <a:rPr lang="en-US" sz="2400" dirty="0">
                <a:latin typeface="Adobe Devanagari"/>
              </a:rPr>
              <a:t>skin diseases while align with dermatological theories and laws.</a:t>
            </a: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D6990494-FA74-F071-6A3A-814B36574658}"/>
              </a:ext>
            </a:extLst>
          </p:cNvPr>
          <p:cNvSpPr/>
          <p:nvPr/>
        </p:nvSpPr>
        <p:spPr>
          <a:xfrm>
            <a:off x="4906793" y="3429000"/>
            <a:ext cx="6781801" cy="1143000"/>
          </a:xfrm>
          <a:prstGeom prst="round2Diag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obe Devanagari"/>
              </a:rPr>
              <a:t>Trustworthiness and transparency of the technology used.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CF8702-31FC-142B-FE48-53222F9E6BED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101666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1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8BF06BDE-0916-AFC4-E3F6-383057F07C8F}"/>
              </a:ext>
            </a:extLst>
          </p:cNvPr>
          <p:cNvSpPr txBox="1">
            <a:spLocks/>
          </p:cNvSpPr>
          <p:nvPr/>
        </p:nvSpPr>
        <p:spPr>
          <a:xfrm>
            <a:off x="198617" y="160337"/>
            <a:ext cx="11684000" cy="746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System Diagram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41156B05-55B9-47E6-8590-A1775BDBA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" t="4445" r="2850" b="4445"/>
          <a:stretch/>
        </p:blipFill>
        <p:spPr>
          <a:xfrm>
            <a:off x="1705546" y="906463"/>
            <a:ext cx="8780908" cy="56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E0B8-8E4E-D34B-5DB4-4A30CCCA1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2BC3A-7FB7-0DD6-2A37-18F5D0DBF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Picture 24" descr="A white background with brown spots&#10;&#10;Description automatically generated">
            <a:extLst>
              <a:ext uri="{FF2B5EF4-FFF2-40B4-BE49-F238E27FC236}">
                <a16:creationId xmlns:a16="http://schemas.microsoft.com/office/drawing/2014/main" id="{FE887E8B-5A00-4839-FDFA-8FD3C9FF9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>
          <a:xfrm>
            <a:off x="0" y="0"/>
            <a:ext cx="12192000" cy="6248837"/>
          </a:xfrm>
          <a:prstGeom prst="rect">
            <a:avLst/>
          </a:prstGeom>
        </p:spPr>
      </p:pic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5074ED5-45E9-B4DC-6A76-B982FF329869}"/>
              </a:ext>
            </a:extLst>
          </p:cNvPr>
          <p:cNvSpPr/>
          <p:nvPr/>
        </p:nvSpPr>
        <p:spPr>
          <a:xfrm>
            <a:off x="5715000" y="4336135"/>
            <a:ext cx="1143000" cy="1066800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641800"/>
                </a:solidFill>
                <a:latin typeface="Adobe Devanagari"/>
              </a:rPr>
              <a:t>1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E8F135A1-6BE7-6731-4AEC-AA14335D0A64}"/>
              </a:ext>
            </a:extLst>
          </p:cNvPr>
          <p:cNvSpPr/>
          <p:nvPr/>
        </p:nvSpPr>
        <p:spPr>
          <a:xfrm>
            <a:off x="6477000" y="3252152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2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CAACDAE-2FEA-4718-453A-55B73DC14744}"/>
              </a:ext>
            </a:extLst>
          </p:cNvPr>
          <p:cNvSpPr/>
          <p:nvPr/>
        </p:nvSpPr>
        <p:spPr>
          <a:xfrm>
            <a:off x="7010400" y="2168169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3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4B8D6BE1-320B-DDD9-850E-EB82AD7774B6}"/>
              </a:ext>
            </a:extLst>
          </p:cNvPr>
          <p:cNvSpPr/>
          <p:nvPr/>
        </p:nvSpPr>
        <p:spPr>
          <a:xfrm>
            <a:off x="7620000" y="1143000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4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1622B2A3-147B-B2A4-03D2-A5732A39D6E2}"/>
              </a:ext>
            </a:extLst>
          </p:cNvPr>
          <p:cNvSpPr/>
          <p:nvPr/>
        </p:nvSpPr>
        <p:spPr>
          <a:xfrm>
            <a:off x="8458200" y="304800"/>
            <a:ext cx="762000" cy="731633"/>
          </a:xfrm>
          <a:prstGeom prst="flowChartConnector">
            <a:avLst/>
          </a:prstGeom>
          <a:noFill/>
          <a:ln w="38100">
            <a:solidFill>
              <a:srgbClr val="641800"/>
            </a:solidFill>
          </a:ln>
          <a:effectLst>
            <a:glow rad="228600">
              <a:srgbClr val="6418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41800"/>
                </a:solidFill>
                <a:latin typeface="Adobe Devanagari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927916-C1D7-6100-FE84-7523D8F926EF}"/>
              </a:ext>
            </a:extLst>
          </p:cNvPr>
          <p:cNvSpPr txBox="1"/>
          <p:nvPr/>
        </p:nvSpPr>
        <p:spPr>
          <a:xfrm>
            <a:off x="3048000" y="705434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641800"/>
                </a:solidFill>
                <a:latin typeface="Adobe Devanagari"/>
              </a:rPr>
              <a:t>Research Objectives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909102-33D7-6313-23BF-16744A0FF29A}"/>
              </a:ext>
            </a:extLst>
          </p:cNvPr>
          <p:cNvSpPr/>
          <p:nvPr/>
        </p:nvSpPr>
        <p:spPr>
          <a:xfrm>
            <a:off x="442383" y="1874633"/>
            <a:ext cx="4724401" cy="3306967"/>
          </a:xfrm>
          <a:prstGeom prst="roundRect">
            <a:avLst/>
          </a:prstGeom>
          <a:solidFill>
            <a:srgbClr val="6418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878A6E-E7D8-6FEA-8676-77857C37E51C}"/>
              </a:ext>
            </a:extLst>
          </p:cNvPr>
          <p:cNvSpPr txBox="1"/>
          <p:nvPr/>
        </p:nvSpPr>
        <p:spPr>
          <a:xfrm>
            <a:off x="952500" y="2193569"/>
            <a:ext cx="381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dobe Devanagari"/>
              </a:rPr>
              <a:t>Develop a System for Real-Time Monitoring and Management of Skin Diseases Using AI and Machine Learning Techniques.</a:t>
            </a:r>
          </a:p>
        </p:txBody>
      </p:sp>
      <p:pic>
        <p:nvPicPr>
          <p:cNvPr id="34" name="Picture 33" descr="A person looking at a magnifying glass on a person's face&#10;&#10;Description automatically generated">
            <a:extLst>
              <a:ext uri="{FF2B5EF4-FFF2-40B4-BE49-F238E27FC236}">
                <a16:creationId xmlns:a16="http://schemas.microsoft.com/office/drawing/2014/main" id="{C377A0AB-820F-6234-D0FF-686230433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0141"/>
            <a:ext cx="3608916" cy="2404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B5E829-500C-FB99-2102-EBFA9E92D589}"/>
              </a:ext>
            </a:extLst>
          </p:cNvPr>
          <p:cNvSpPr/>
          <p:nvPr/>
        </p:nvSpPr>
        <p:spPr>
          <a:xfrm>
            <a:off x="4297502" y="6472409"/>
            <a:ext cx="4876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dobe Devanagari"/>
              </a:rPr>
              <a:t>Project ID: 24-25J-210</a:t>
            </a:r>
          </a:p>
        </p:txBody>
      </p:sp>
    </p:spTree>
    <p:extLst>
      <p:ext uri="{BB962C8B-B14F-4D97-AF65-F5344CB8AC3E}">
        <p14:creationId xmlns:p14="http://schemas.microsoft.com/office/powerpoint/2010/main" val="335028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7D4F3D-7992-4EEF-828C-88ADF1B3761E}">
  <ds:schemaRefs>
    <ds:schemaRef ds:uri="http://schemas.microsoft.com/office/2006/metadata/properties"/>
    <ds:schemaRef ds:uri="http://schemas.microsoft.com/office/infopath/2007/PartnerControls"/>
    <ds:schemaRef ds:uri="4da6588c-a52b-4d0b-8663-93e0f7ef87c0"/>
    <ds:schemaRef ds:uri="db72c12f-87a4-44ab-bbc5-4cc8306b158a"/>
  </ds:schemaRefs>
</ds:datastoreItem>
</file>

<file path=customXml/itemProps2.xml><?xml version="1.0" encoding="utf-8"?>
<ds:datastoreItem xmlns:ds="http://schemas.openxmlformats.org/officeDocument/2006/customXml" ds:itemID="{4F930E8B-94BB-4B3A-BEAA-634513B7E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6588c-a52b-4d0b-8663-93e0f7ef87c0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1505E4-98EA-4BB1-B41D-AFCD92157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Proposal prsentation stuct</Template>
  <TotalTime>4776</TotalTime>
  <Words>3394</Words>
  <Application>Microsoft Office PowerPoint</Application>
  <PresentationFormat>Widescreen</PresentationFormat>
  <Paragraphs>562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Adobe Devanagari</vt:lpstr>
      <vt:lpstr>Amasis MT Pro Medium</vt:lpstr>
      <vt:lpstr>Arial</vt:lpstr>
      <vt:lpstr>Calibri</vt:lpstr>
      <vt:lpstr>Cambria</vt:lpstr>
      <vt:lpstr>Wingdings</vt:lpstr>
      <vt:lpstr>Office Theme</vt:lpstr>
      <vt:lpstr>DermaScope AI An AI-Driven Ecosystem for Autonomous Skin Disease Diagnosis and  Proactive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PowerPoint Presentation</vt:lpstr>
      <vt:lpstr>PowerPoint Presentation</vt:lpstr>
      <vt:lpstr>Background</vt:lpstr>
      <vt:lpstr>What is Eczema?</vt:lpstr>
      <vt:lpstr>Multiple Types of Eczema</vt:lpstr>
      <vt:lpstr>Current Challenges</vt:lpstr>
      <vt:lpstr>Research Problem</vt:lpstr>
      <vt:lpstr>Utilizing Advanced ML Technologies for Detailed Eczema Diagnosis and Assessment</vt:lpstr>
      <vt:lpstr>PowerPoint Presentation</vt:lpstr>
      <vt:lpstr>Novelty</vt:lpstr>
      <vt:lpstr>System Diagram</vt:lpstr>
      <vt:lpstr>Requirements</vt:lpstr>
      <vt:lpstr>References</vt:lpstr>
      <vt:lpstr>PowerPoint Presentation</vt:lpstr>
      <vt:lpstr>PowerPoint Presentation</vt:lpstr>
      <vt:lpstr>PowerPoint Presentation</vt:lpstr>
      <vt:lpstr>---</vt:lpstr>
      <vt:lpstr>---</vt:lpstr>
      <vt:lpstr>PowerPoint Presentation</vt:lpstr>
      <vt:lpstr>PowerPoint Presentation</vt:lpstr>
      <vt:lpstr>PowerPoint Presentation</vt:lpstr>
      <vt:lpstr>PowerPoint Presentation</vt:lpstr>
      <vt:lpstr>System Diagram</vt:lpstr>
      <vt:lpstr>PowerPoint Presentation</vt:lpstr>
      <vt:lpstr>References</vt:lpstr>
      <vt:lpstr>PowerPoint Presentation</vt:lpstr>
      <vt:lpstr>PowerPoint Presentation</vt:lpstr>
      <vt:lpstr>Work Break Down Structure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Wishmi Sasika</dc:creator>
  <cp:lastModifiedBy>Gimmana M.R.M it21176456</cp:lastModifiedBy>
  <cp:revision>101</cp:revision>
  <dcterms:created xsi:type="dcterms:W3CDTF">2024-07-30T10:10:10Z</dcterms:created>
  <dcterms:modified xsi:type="dcterms:W3CDTF">2025-05-11T16:53:08Z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